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
  </p:notesMasterIdLst>
  <p:sldIdLst>
    <p:sldId id="266" r:id="rId5"/>
    <p:sldId id="270" r:id="rId6"/>
    <p:sldId id="271" r:id="rId7"/>
    <p:sldId id="272"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0" d="100"/>
          <a:sy n="70" d="100"/>
        </p:scale>
        <p:origin x="5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DA85BB-8327-437A-900F-6A3DB7A5ABC9}"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973878A-9A6C-446F-AE2D-FA0E8037C59B}"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05D98-6779-42E9-AA36-C6D6C2CA339B}"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4117-4E55-454A-B008-5B316A3C4A1E}"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85336-EDD6-4B11-BDCB-D9716D9D0CAD}"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0B30B-3EA6-4689-8E7C-D798375DFD60}"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5E6C6-E680-4C09-9A82-6D6D4A458B45}"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7BBFA-E374-465F-B18D-F6CE71921593}"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FA0BC-E7BB-4D55-8710-E8474A66771E}"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11/25/2024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FD0D0-99D2-4A10-AC62-6E2E6CF7A9EE}"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7DEDF-EB2B-4F7F-B2DF-97C28C8FCBC9}" type="datetime1">
              <a:rPr lang="en-US" smtClean="0"/>
              <a:t>11/25/2024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80351-56D7-412F-9F2E-17819DF3B01D}" type="datetime1">
              <a:rPr lang="en-US" smtClean="0"/>
              <a:t>11/25/2024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11/25/2024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11/25/2024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11/25/2024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3175"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684212" y="685799"/>
            <a:ext cx="8274258" cy="2971801"/>
          </a:xfrm>
        </p:spPr>
        <p:txBody>
          <a:bodyPr>
            <a:normAutofit/>
          </a:bodyPr>
          <a:lstStyle/>
          <a:p>
            <a:r>
              <a:rPr lang="en-US" sz="3600" dirty="0"/>
              <a:t>Updated Status Report –              On the Independent Police Audit Conducted by Mr. Jerry Threet</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684212" y="3843867"/>
            <a:ext cx="6765100" cy="1947333"/>
          </a:xfrm>
        </p:spPr>
        <p:txBody>
          <a:bodyPr>
            <a:normAutofit/>
          </a:bodyPr>
          <a:lstStyle/>
          <a:p>
            <a:r>
              <a:rPr lang="en-US" dirty="0">
                <a:solidFill>
                  <a:schemeClr val="tx1"/>
                </a:solidFill>
              </a:rPr>
              <a:t>December 3, 2024</a:t>
            </a:r>
            <a:endParaRPr lang="en-US" sz="1800" dirty="0">
              <a:solidFill>
                <a:schemeClr val="tx1"/>
              </a:solidFill>
            </a:endParaRPr>
          </a:p>
          <a:p>
            <a:r>
              <a:rPr lang="en-US" sz="1400" dirty="0">
                <a:solidFill>
                  <a:schemeClr val="tx1"/>
                </a:solidFill>
              </a:rPr>
              <a:t>Presented by Chief of Police Ron Nelson</a:t>
            </a:r>
          </a:p>
        </p:txBody>
      </p:sp>
    </p:spTree>
    <p:extLst>
      <p:ext uri="{BB962C8B-B14F-4D97-AF65-F5344CB8AC3E}">
        <p14:creationId xmlns:p14="http://schemas.microsoft.com/office/powerpoint/2010/main" val="38573100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E0AEC80-8115-4F41-B41A-43D5000262B8}"/>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83D048AD-5F12-4F20-8B94-DCE98507F94A}"/>
              </a:ext>
            </a:extLst>
          </p:cNvPr>
          <p:cNvSpPr>
            <a:spLocks noGrp="1"/>
          </p:cNvSpPr>
          <p:nvPr>
            <p:ph idx="1"/>
          </p:nvPr>
        </p:nvSpPr>
        <p:spPr>
          <a:xfrm>
            <a:off x="684212" y="685800"/>
            <a:ext cx="11057214" cy="4548809"/>
          </a:xfrm>
        </p:spPr>
        <p:txBody>
          <a:bodyPr>
            <a:normAutofit/>
          </a:bodyPr>
          <a:lstStyle/>
          <a:p>
            <a:pPr>
              <a:buSzPct val="70000"/>
              <a:buFont typeface="Century Gothic" panose="020B0502020202020204" pitchFamily="34" charset="0"/>
              <a:buChar char="►"/>
            </a:pPr>
            <a:r>
              <a:rPr lang="en-US" sz="1800" dirty="0">
                <a:solidFill>
                  <a:schemeClr val="tx1"/>
                </a:solidFill>
              </a:rPr>
              <a:t>In 2020, the City of Sebastopol contracted with Mr. Jerry Threet, former director of IOLERO (Independent Office of Law Enforcement Review and Oversight) to conduct an independent audit of the Sebastopol Police Department’s operations, policies, practices, and culture.</a:t>
            </a:r>
          </a:p>
          <a:p>
            <a:pPr>
              <a:buSzPct val="70000"/>
              <a:buFont typeface="Century Gothic" panose="020B0502020202020204" pitchFamily="34" charset="0"/>
              <a:buChar char="►"/>
            </a:pPr>
            <a:r>
              <a:rPr lang="en-US" sz="1800" dirty="0">
                <a:solidFill>
                  <a:schemeClr val="tx1"/>
                </a:solidFill>
              </a:rPr>
              <a:t>Issues had come to light regarding the police department which coincided with some tragic incidents nationwide calling for police reform.</a:t>
            </a:r>
          </a:p>
          <a:p>
            <a:pPr>
              <a:buSzPct val="70000"/>
              <a:buFont typeface="Century Gothic" panose="020B0502020202020204" pitchFamily="34" charset="0"/>
              <a:buChar char="►"/>
            </a:pPr>
            <a:r>
              <a:rPr lang="en-US" sz="1800" dirty="0">
                <a:solidFill>
                  <a:schemeClr val="tx1"/>
                </a:solidFill>
              </a:rPr>
              <a:t>Mr. Threet completed and presented his report to the City of Sebastopol and the public in June 2021.</a:t>
            </a:r>
          </a:p>
          <a:p>
            <a:pPr>
              <a:buSzPct val="70000"/>
              <a:buFont typeface="Century Gothic" panose="020B0502020202020204" pitchFamily="34" charset="0"/>
              <a:buChar char="►"/>
            </a:pPr>
            <a:r>
              <a:rPr lang="en-US" sz="1800" dirty="0">
                <a:solidFill>
                  <a:schemeClr val="tx1"/>
                </a:solidFill>
              </a:rPr>
              <a:t>This is the fourth report on the status of the recommendations.</a:t>
            </a:r>
          </a:p>
          <a:p>
            <a:pPr>
              <a:buSzPct val="70000"/>
              <a:buFont typeface="Century Gothic" panose="020B0502020202020204" pitchFamily="34" charset="0"/>
              <a:buChar char="►"/>
            </a:pPr>
            <a:r>
              <a:rPr lang="en-US" sz="1800" dirty="0">
                <a:solidFill>
                  <a:schemeClr val="tx1"/>
                </a:solidFill>
              </a:rPr>
              <a:t>At time Mr. Threet provided the report, many of the recommendations contained in the report had also been identified by new police management and were implemented or in the process of being implemented.   </a:t>
            </a: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4F4020B-BD58-413B-9283-2C8C1ABABAAE}"/>
              </a:ext>
            </a:extLst>
          </p:cNvPr>
          <p:cNvSpPr>
            <a:spLocks noGrp="1"/>
          </p:cNvSpPr>
          <p:nvPr>
            <p:ph type="title"/>
          </p:nvPr>
        </p:nvSpPr>
        <p:spPr>
          <a:xfrm>
            <a:off x="684212" y="6056243"/>
            <a:ext cx="10898188" cy="530086"/>
          </a:xfrm>
        </p:spPr>
        <p:txBody>
          <a:bodyPr>
            <a:normAutofit/>
          </a:bodyPr>
          <a:lstStyle/>
          <a:p>
            <a:r>
              <a:rPr lang="en-US" sz="2400" dirty="0"/>
              <a:t>Update on the status of the Independent Police Audit – 12/3/24</a:t>
            </a:r>
          </a:p>
        </p:txBody>
      </p:sp>
    </p:spTree>
    <p:extLst>
      <p:ext uri="{BB962C8B-B14F-4D97-AF65-F5344CB8AC3E}">
        <p14:creationId xmlns:p14="http://schemas.microsoft.com/office/powerpoint/2010/main" val="7715885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77C96506-E774-97A6-F95E-DB06D62CC757}"/>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2904BBD-48DA-4218-02F6-045D39F8C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7D607B8-029E-B435-1597-CF7E9934368A}"/>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64287006-47AC-515D-2E2C-7DA65C9D0A98}"/>
              </a:ext>
            </a:extLst>
          </p:cNvPr>
          <p:cNvSpPr>
            <a:spLocks noGrp="1"/>
          </p:cNvSpPr>
          <p:nvPr>
            <p:ph idx="1"/>
          </p:nvPr>
        </p:nvSpPr>
        <p:spPr>
          <a:xfrm>
            <a:off x="684212" y="695739"/>
            <a:ext cx="11057214" cy="5088833"/>
          </a:xfrm>
        </p:spPr>
        <p:txBody>
          <a:bodyPr>
            <a:normAutofit fontScale="92500" lnSpcReduction="10000"/>
          </a:bodyPr>
          <a:lstStyle/>
          <a:p>
            <a:pPr>
              <a:buSzPct val="70000"/>
              <a:buFont typeface="Century Gothic" panose="020B0502020202020204" pitchFamily="34" charset="0"/>
              <a:buChar char="►"/>
            </a:pPr>
            <a:r>
              <a:rPr lang="en-US" sz="1800" dirty="0">
                <a:solidFill>
                  <a:schemeClr val="tx1"/>
                </a:solidFill>
              </a:rPr>
              <a:t>The last report occurred in December 2023.</a:t>
            </a:r>
          </a:p>
          <a:p>
            <a:pPr>
              <a:buSzPct val="70000"/>
              <a:buFont typeface="Century Gothic" panose="020B0502020202020204" pitchFamily="34" charset="0"/>
              <a:buChar char="►"/>
            </a:pPr>
            <a:r>
              <a:rPr lang="en-US" sz="1800" dirty="0">
                <a:solidFill>
                  <a:schemeClr val="tx1"/>
                </a:solidFill>
              </a:rPr>
              <a:t>At the time of that report, 131 of the 146 recommendations had been implemented or completed.  </a:t>
            </a:r>
          </a:p>
          <a:p>
            <a:pPr>
              <a:buSzPct val="70000"/>
              <a:buFont typeface="Century Gothic" panose="020B0502020202020204" pitchFamily="34" charset="0"/>
              <a:buChar char="►"/>
            </a:pPr>
            <a:r>
              <a:rPr lang="en-US" sz="1800" dirty="0">
                <a:solidFill>
                  <a:schemeClr val="tx1"/>
                </a:solidFill>
              </a:rPr>
              <a:t>Staff committed to reviewing and implementing an additional 8 recommendations prior to the next report.</a:t>
            </a:r>
          </a:p>
          <a:p>
            <a:pPr>
              <a:buSzPct val="70000"/>
              <a:buFont typeface="Century Gothic" panose="020B0502020202020204" pitchFamily="34" charset="0"/>
              <a:buChar char="►"/>
            </a:pPr>
            <a:r>
              <a:rPr lang="en-US" sz="1800" dirty="0">
                <a:solidFill>
                  <a:schemeClr val="tx1"/>
                </a:solidFill>
              </a:rPr>
              <a:t>All 8 of those recommendations have been implemented.  </a:t>
            </a:r>
          </a:p>
          <a:p>
            <a:pPr>
              <a:buSzPct val="70000"/>
              <a:buFont typeface="Century Gothic" panose="020B0502020202020204" pitchFamily="34" charset="0"/>
              <a:buChar char="►"/>
            </a:pPr>
            <a:r>
              <a:rPr lang="en-US" sz="1800" dirty="0">
                <a:solidFill>
                  <a:schemeClr val="tx1"/>
                </a:solidFill>
              </a:rPr>
              <a:t>Those recommendations included policy changes requiring officers to keep Body Worn Cameras always activated, including during transports to County Jail.</a:t>
            </a:r>
          </a:p>
          <a:p>
            <a:pPr>
              <a:buSzPct val="70000"/>
              <a:buFont typeface="Century Gothic" panose="020B0502020202020204" pitchFamily="34" charset="0"/>
              <a:buChar char="►"/>
            </a:pPr>
            <a:r>
              <a:rPr lang="en-US" sz="1800" dirty="0">
                <a:solidFill>
                  <a:schemeClr val="tx1"/>
                </a:solidFill>
              </a:rPr>
              <a:t>Language in the BWC policy that non-activation would be considered a serious policy violation subjecting them to serious discipline. </a:t>
            </a:r>
          </a:p>
          <a:p>
            <a:pPr>
              <a:buSzPct val="70000"/>
              <a:buFont typeface="Century Gothic" panose="020B0502020202020204" pitchFamily="34" charset="0"/>
              <a:buChar char="►"/>
            </a:pPr>
            <a:r>
              <a:rPr lang="en-US" sz="1800" dirty="0">
                <a:solidFill>
                  <a:schemeClr val="tx1"/>
                </a:solidFill>
              </a:rPr>
              <a:t>Language on our Complaint Forms to indicate that retaliatory acts for lodging a complaint are prohibited and will result in serious discipline.</a:t>
            </a:r>
          </a:p>
          <a:p>
            <a:pPr>
              <a:buSzPct val="70000"/>
              <a:buFont typeface="Century Gothic" panose="020B0502020202020204" pitchFamily="34" charset="0"/>
              <a:buChar char="►"/>
            </a:pPr>
            <a:r>
              <a:rPr lang="en-US" sz="1800" dirty="0">
                <a:solidFill>
                  <a:schemeClr val="tx1"/>
                </a:solidFill>
              </a:rPr>
              <a:t>A Transparency Statement in the BWC policy stating that the department is committed to releasing Body Worn Camera footage at the earliest possible time following a critical incident.</a:t>
            </a:r>
          </a:p>
          <a:p>
            <a:pPr>
              <a:buSzPct val="70000"/>
              <a:buFont typeface="Century Gothic" panose="020B0502020202020204" pitchFamily="34" charset="0"/>
              <a:buChar char="►"/>
            </a:pPr>
            <a:r>
              <a:rPr lang="en-US" sz="1800" dirty="0">
                <a:solidFill>
                  <a:schemeClr val="tx1"/>
                </a:solidFill>
              </a:rPr>
              <a:t>A link to our Complaint/Commendation Form should be placed on our website as well as an anonymous method for the public to provide any feed back to the police department.  </a:t>
            </a:r>
          </a:p>
          <a:p>
            <a:pPr marL="0" indent="0">
              <a:buSzPct val="70000"/>
              <a:buNone/>
            </a:pPr>
            <a:r>
              <a:rPr lang="en-US" sz="1800" dirty="0">
                <a:solidFill>
                  <a:schemeClr val="tx1"/>
                </a:solidFill>
              </a:rPr>
              <a:t>  </a:t>
            </a: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105E2106-E6DA-BD97-E15F-81A9E8093AEC}"/>
              </a:ext>
            </a:extLst>
          </p:cNvPr>
          <p:cNvSpPr>
            <a:spLocks noGrp="1"/>
          </p:cNvSpPr>
          <p:nvPr>
            <p:ph type="title"/>
          </p:nvPr>
        </p:nvSpPr>
        <p:spPr>
          <a:xfrm>
            <a:off x="684212" y="6056243"/>
            <a:ext cx="10898188" cy="530086"/>
          </a:xfrm>
        </p:spPr>
        <p:txBody>
          <a:bodyPr>
            <a:normAutofit/>
          </a:bodyPr>
          <a:lstStyle/>
          <a:p>
            <a:r>
              <a:rPr lang="en-US" sz="2400" dirty="0"/>
              <a:t>Update on the status of the Independent Police Audit – 12/3/24</a:t>
            </a:r>
          </a:p>
        </p:txBody>
      </p:sp>
    </p:spTree>
    <p:extLst>
      <p:ext uri="{BB962C8B-B14F-4D97-AF65-F5344CB8AC3E}">
        <p14:creationId xmlns:p14="http://schemas.microsoft.com/office/powerpoint/2010/main" val="316383640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ABE9E6FB-08F9-44BB-6881-63ACBD8E2374}"/>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FAF2869-EAD9-392F-5B6E-36E03EF2C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D793784-6F30-B7B1-28A9-88C9D05EA1D7}"/>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25A5887C-FB35-A926-10D3-18719708F934}"/>
              </a:ext>
            </a:extLst>
          </p:cNvPr>
          <p:cNvSpPr>
            <a:spLocks noGrp="1"/>
          </p:cNvSpPr>
          <p:nvPr>
            <p:ph idx="1"/>
          </p:nvPr>
        </p:nvSpPr>
        <p:spPr>
          <a:xfrm>
            <a:off x="684212" y="1616764"/>
            <a:ext cx="11057214" cy="4167807"/>
          </a:xfrm>
        </p:spPr>
        <p:txBody>
          <a:bodyPr>
            <a:normAutofit fontScale="85000" lnSpcReduction="20000"/>
          </a:bodyPr>
          <a:lstStyle/>
          <a:p>
            <a:pPr>
              <a:buSzPct val="70000"/>
              <a:buFont typeface="Century Gothic" panose="020B0502020202020204" pitchFamily="34" charset="0"/>
              <a:buChar char="►"/>
            </a:pPr>
            <a:endParaRPr lang="en-US" sz="1800" dirty="0">
              <a:solidFill>
                <a:schemeClr val="tx1"/>
              </a:solidFill>
            </a:endParaRPr>
          </a:p>
          <a:p>
            <a:pPr>
              <a:buSzPct val="70000"/>
              <a:buFont typeface="Century Gothic" panose="020B0502020202020204" pitchFamily="34" charset="0"/>
              <a:buChar char="►"/>
            </a:pPr>
            <a:r>
              <a:rPr lang="en-US" sz="1800" dirty="0">
                <a:solidFill>
                  <a:schemeClr val="tx1"/>
                </a:solidFill>
              </a:rPr>
              <a:t>139 of the 146 recommendations have been completed, implemented and are part of department policy, operations, and culture.</a:t>
            </a:r>
          </a:p>
          <a:p>
            <a:pPr>
              <a:buSzPct val="70000"/>
              <a:buFont typeface="Century Gothic" panose="020B0502020202020204" pitchFamily="34" charset="0"/>
              <a:buChar char="►"/>
            </a:pPr>
            <a:r>
              <a:rPr lang="en-US" sz="1800" dirty="0">
                <a:solidFill>
                  <a:schemeClr val="tx1"/>
                </a:solidFill>
              </a:rPr>
              <a:t>These equates to a 95% completion rate of the recommendations made.  </a:t>
            </a:r>
          </a:p>
          <a:p>
            <a:pPr>
              <a:buSzPct val="70000"/>
              <a:buFont typeface="Century Gothic" panose="020B0502020202020204" pitchFamily="34" charset="0"/>
              <a:buChar char="►"/>
            </a:pPr>
            <a:r>
              <a:rPr lang="en-US" sz="1800" dirty="0">
                <a:solidFill>
                  <a:schemeClr val="tx1"/>
                </a:solidFill>
              </a:rPr>
              <a:t>8 recommendations are not prudent either due to significant public safety considerations or not feasible due to fiscal concerns.</a:t>
            </a:r>
          </a:p>
          <a:p>
            <a:pPr>
              <a:buSzPct val="70000"/>
              <a:buFont typeface="Century Gothic" panose="020B0502020202020204" pitchFamily="34" charset="0"/>
              <a:buChar char="►"/>
            </a:pPr>
            <a:r>
              <a:rPr lang="en-US" sz="1800" dirty="0">
                <a:solidFill>
                  <a:schemeClr val="tx1"/>
                </a:solidFill>
              </a:rPr>
              <a:t>The process and the results of the audit and report have been successful resulting in positive change, modernization, and the implementation of best practices within the Sebastopol Police Department.</a:t>
            </a:r>
          </a:p>
          <a:p>
            <a:pPr>
              <a:buSzPct val="70000"/>
              <a:buFont typeface="Century Gothic" panose="020B0502020202020204" pitchFamily="34" charset="0"/>
              <a:buChar char="►"/>
            </a:pPr>
            <a:r>
              <a:rPr lang="en-US" sz="1800" dirty="0">
                <a:solidFill>
                  <a:schemeClr val="tx1"/>
                </a:solidFill>
              </a:rPr>
              <a:t>The changes have also provided better transparency, accountability, and accessibility for the public to their police department. </a:t>
            </a:r>
          </a:p>
          <a:p>
            <a:pPr>
              <a:buSzPct val="70000"/>
              <a:buFont typeface="Century Gothic" panose="020B0502020202020204" pitchFamily="34" charset="0"/>
              <a:buChar char="►"/>
            </a:pPr>
            <a:r>
              <a:rPr lang="en-US" sz="1800" dirty="0">
                <a:solidFill>
                  <a:schemeClr val="tx1"/>
                </a:solidFill>
              </a:rPr>
              <a:t>Every recommendation was given serious consideration and thought, and any recommendation that could reasonably be implemented, has been.</a:t>
            </a:r>
          </a:p>
          <a:p>
            <a:pPr>
              <a:buSzPct val="70000"/>
              <a:buFont typeface="Century Gothic" panose="020B0502020202020204" pitchFamily="34" charset="0"/>
              <a:buChar char="►"/>
            </a:pPr>
            <a:endParaRPr lang="en-US" sz="1800" dirty="0">
              <a:solidFill>
                <a:schemeClr val="tx1"/>
              </a:solidFill>
            </a:endParaRPr>
          </a:p>
          <a:p>
            <a:pPr marL="0" indent="0">
              <a:buSzPct val="70000"/>
              <a:buNone/>
            </a:pPr>
            <a:r>
              <a:rPr lang="en-US" sz="1800" dirty="0">
                <a:solidFill>
                  <a:schemeClr val="tx1"/>
                </a:solidFill>
              </a:rPr>
              <a:t>  </a:t>
            </a:r>
          </a:p>
          <a:p>
            <a:pPr marL="0" indent="0">
              <a:buSzPct val="70000"/>
              <a:buNone/>
            </a:pPr>
            <a:r>
              <a:rPr lang="en-US" sz="1800" dirty="0">
                <a:solidFill>
                  <a:schemeClr val="tx1"/>
                </a:solidFill>
              </a:rPr>
              <a:t>  </a:t>
            </a: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86D03111-0D93-C7BB-7786-49FAD9DAA12A}"/>
              </a:ext>
            </a:extLst>
          </p:cNvPr>
          <p:cNvSpPr>
            <a:spLocks noGrp="1"/>
          </p:cNvSpPr>
          <p:nvPr>
            <p:ph type="title"/>
          </p:nvPr>
        </p:nvSpPr>
        <p:spPr>
          <a:xfrm>
            <a:off x="684212" y="6056243"/>
            <a:ext cx="10898188" cy="530086"/>
          </a:xfrm>
        </p:spPr>
        <p:txBody>
          <a:bodyPr>
            <a:normAutofit/>
          </a:bodyPr>
          <a:lstStyle/>
          <a:p>
            <a:r>
              <a:rPr lang="en-US" sz="2400" dirty="0"/>
              <a:t>Update on the status of the Independent Police Audit – 12/3/24</a:t>
            </a:r>
          </a:p>
        </p:txBody>
      </p:sp>
      <p:sp>
        <p:nvSpPr>
          <p:cNvPr id="4" name="TextBox 3">
            <a:extLst>
              <a:ext uri="{FF2B5EF4-FFF2-40B4-BE49-F238E27FC236}">
                <a16:creationId xmlns:a16="http://schemas.microsoft.com/office/drawing/2014/main" id="{7C2DBCA9-0DC5-559C-B3FF-6695DD2EFCCC}"/>
              </a:ext>
            </a:extLst>
          </p:cNvPr>
          <p:cNvSpPr txBox="1"/>
          <p:nvPr/>
        </p:nvSpPr>
        <p:spPr>
          <a:xfrm>
            <a:off x="940904" y="397565"/>
            <a:ext cx="10566884" cy="461665"/>
          </a:xfrm>
          <a:prstGeom prst="rect">
            <a:avLst/>
          </a:prstGeom>
          <a:noFill/>
        </p:spPr>
        <p:txBody>
          <a:bodyPr wrap="square" rtlCol="0">
            <a:spAutoFit/>
          </a:bodyPr>
          <a:lstStyle/>
          <a:p>
            <a:r>
              <a:rPr lang="en-US" sz="2400" dirty="0"/>
              <a:t>CURRENT STATUS OF RECOMMENDATIONS OVERALL</a:t>
            </a:r>
          </a:p>
        </p:txBody>
      </p:sp>
    </p:spTree>
    <p:extLst>
      <p:ext uri="{BB962C8B-B14F-4D97-AF65-F5344CB8AC3E}">
        <p14:creationId xmlns:p14="http://schemas.microsoft.com/office/powerpoint/2010/main" val="2496189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a:extLst>
            <a:ext uri="{FF2B5EF4-FFF2-40B4-BE49-F238E27FC236}">
              <a16:creationId xmlns:a16="http://schemas.microsoft.com/office/drawing/2014/main" id="{A5626FCD-CC2F-3EA7-283A-1C7756C8E5BE}"/>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F711292A-FF75-4FCD-6729-58FA1DC6A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16D23FBB-57E6-9079-2483-9CAAA926990D}"/>
              </a:ext>
              <a:ext uri="{C183D7F6-B498-43B3-948B-1728B52AA6E4}">
                <adec:decorative xmlns:adec="http://schemas.microsoft.com/office/drawing/2017/decorative" val="1"/>
              </a:ext>
            </a:extLst>
          </p:cNvPr>
          <p:cNvPicPr>
            <a:picLocks noChangeAspect="1"/>
          </p:cNvPicPr>
          <p:nvPr/>
        </p:nvPicPr>
        <p:blipFill rotWithShape="1">
          <a:blip r:embed="rId2">
            <a:alphaModFix amt="35000"/>
          </a:blip>
          <a:srcRect t="9418" b="6313"/>
          <a:stretch/>
        </p:blipFill>
        <p:spPr>
          <a:xfrm>
            <a:off x="3174" y="10"/>
            <a:ext cx="12192000" cy="6857990"/>
          </a:xfrm>
          <a:prstGeom prst="rect">
            <a:avLst/>
          </a:prstGeom>
        </p:spPr>
      </p:pic>
      <p:sp>
        <p:nvSpPr>
          <p:cNvPr id="3" name="Content Placeholder 2">
            <a:extLst>
              <a:ext uri="{FF2B5EF4-FFF2-40B4-BE49-F238E27FC236}">
                <a16:creationId xmlns:a16="http://schemas.microsoft.com/office/drawing/2014/main" id="{F27868A5-1C9F-DA83-C178-9C27A6B014F3}"/>
              </a:ext>
            </a:extLst>
          </p:cNvPr>
          <p:cNvSpPr>
            <a:spLocks noGrp="1"/>
          </p:cNvSpPr>
          <p:nvPr>
            <p:ph idx="1"/>
          </p:nvPr>
        </p:nvSpPr>
        <p:spPr>
          <a:xfrm>
            <a:off x="684212" y="1616765"/>
            <a:ext cx="11057214" cy="4048540"/>
          </a:xfrm>
        </p:spPr>
        <p:txBody>
          <a:bodyPr>
            <a:normAutofit fontScale="70000" lnSpcReduction="20000"/>
          </a:bodyPr>
          <a:lstStyle/>
          <a:p>
            <a:pPr>
              <a:buSzPct val="70000"/>
              <a:buFont typeface="Century Gothic" panose="020B0502020202020204" pitchFamily="34" charset="0"/>
              <a:buChar char="►"/>
            </a:pPr>
            <a:endParaRPr lang="en-US" sz="1800" dirty="0">
              <a:solidFill>
                <a:schemeClr val="tx1"/>
              </a:solidFill>
            </a:endParaRPr>
          </a:p>
          <a:p>
            <a:pPr>
              <a:buSzPct val="70000"/>
              <a:buFont typeface="Century Gothic" panose="020B0502020202020204" pitchFamily="34" charset="0"/>
              <a:buChar char="►"/>
            </a:pPr>
            <a:r>
              <a:rPr lang="en-US" sz="1800" dirty="0">
                <a:solidFill>
                  <a:schemeClr val="tx1"/>
                </a:solidFill>
              </a:rPr>
              <a:t>The audit process began nearly 4 years ago with the report being presented nearly 3 ½ years ago.</a:t>
            </a:r>
          </a:p>
          <a:p>
            <a:pPr>
              <a:buSzPct val="70000"/>
              <a:buFont typeface="Century Gothic" panose="020B0502020202020204" pitchFamily="34" charset="0"/>
              <a:buChar char="►"/>
            </a:pPr>
            <a:r>
              <a:rPr lang="en-US" sz="1800" dirty="0">
                <a:solidFill>
                  <a:schemeClr val="tx1"/>
                </a:solidFill>
              </a:rPr>
              <a:t>The recommendations that can be implemented and completed, have been.  </a:t>
            </a:r>
          </a:p>
          <a:p>
            <a:pPr>
              <a:buSzPct val="70000"/>
              <a:buFont typeface="Century Gothic" panose="020B0502020202020204" pitchFamily="34" charset="0"/>
              <a:buChar char="►"/>
            </a:pPr>
            <a:r>
              <a:rPr lang="en-US" sz="1800" dirty="0">
                <a:solidFill>
                  <a:schemeClr val="tx1"/>
                </a:solidFill>
              </a:rPr>
              <a:t>The process has been a success and produced the desired results.  Based on all these factors, the report and audit achieved the desired results but has reached its conclusion.</a:t>
            </a:r>
          </a:p>
          <a:p>
            <a:pPr>
              <a:buSzPct val="70000"/>
              <a:buFont typeface="Century Gothic" panose="020B0502020202020204" pitchFamily="34" charset="0"/>
              <a:buChar char="►"/>
            </a:pPr>
            <a:r>
              <a:rPr lang="en-US" sz="1800" dirty="0">
                <a:solidFill>
                  <a:schemeClr val="tx1"/>
                </a:solidFill>
              </a:rPr>
              <a:t>The Sebastopol Police Department is committed to continuously evolving, evaluating itself and is committed to changing with community needs, expectations while continuously innovating for better service delivery.</a:t>
            </a:r>
          </a:p>
          <a:p>
            <a:pPr>
              <a:buSzPct val="70000"/>
              <a:buFont typeface="Century Gothic" panose="020B0502020202020204" pitchFamily="34" charset="0"/>
              <a:buChar char="►"/>
            </a:pPr>
            <a:r>
              <a:rPr lang="en-US" sz="1800" dirty="0">
                <a:solidFill>
                  <a:schemeClr val="tx1"/>
                </a:solidFill>
              </a:rPr>
              <a:t>Feedback mechanisms to critique, offer suggestions, and provide transparency are in place and will help guide us in meeting our commitment to our community.</a:t>
            </a:r>
          </a:p>
          <a:p>
            <a:pPr>
              <a:buSzPct val="70000"/>
              <a:buFont typeface="Century Gothic" panose="020B0502020202020204" pitchFamily="34" charset="0"/>
              <a:buChar char="►"/>
            </a:pPr>
            <a:r>
              <a:rPr lang="en-US" sz="1800" dirty="0">
                <a:solidFill>
                  <a:schemeClr val="tx1"/>
                </a:solidFill>
              </a:rPr>
              <a:t>Our City Council and City Leadership will continue to provide feedback, suggestions, and directives to help the Sebastopol Police Department meet our community’s expectations and public safety concerns.</a:t>
            </a:r>
          </a:p>
          <a:p>
            <a:pPr>
              <a:buSzPct val="70000"/>
              <a:buFont typeface="Century Gothic" panose="020B0502020202020204" pitchFamily="34" charset="0"/>
              <a:buChar char="►"/>
            </a:pPr>
            <a:r>
              <a:rPr lang="en-US" sz="1800" dirty="0">
                <a:solidFill>
                  <a:schemeClr val="tx1"/>
                </a:solidFill>
              </a:rPr>
              <a:t>We are committed to transparency, and to being responsive.  Members of the public are encouraged to reach out directly to the Chief of Police or the Captain at 707-829-4400; or via email to Interim Chief Ron Nelson at rnelson@cityofsebastopol.gov; or to Captain Jim Hickey at jhickey@cityofsebstopol.gov.</a:t>
            </a:r>
          </a:p>
          <a:p>
            <a:pPr>
              <a:buSzPct val="70000"/>
              <a:buFont typeface="Century Gothic" panose="020B0502020202020204" pitchFamily="34" charset="0"/>
              <a:buChar char="►"/>
            </a:pPr>
            <a:endParaRPr lang="en-US" sz="1800" dirty="0">
              <a:solidFill>
                <a:schemeClr val="tx1"/>
              </a:solidFill>
            </a:endParaRPr>
          </a:p>
          <a:p>
            <a:pPr marL="0" indent="0">
              <a:buSzPct val="70000"/>
              <a:buNone/>
            </a:pPr>
            <a:r>
              <a:rPr lang="en-US" sz="1800" dirty="0">
                <a:solidFill>
                  <a:schemeClr val="tx1"/>
                </a:solidFill>
              </a:rPr>
              <a:t>  </a:t>
            </a:r>
          </a:p>
          <a:p>
            <a:pPr marL="0" indent="0">
              <a:buSzPct val="70000"/>
              <a:buNone/>
            </a:pPr>
            <a:r>
              <a:rPr lang="en-US" sz="1800" dirty="0">
                <a:solidFill>
                  <a:schemeClr val="tx1"/>
                </a:solidFill>
              </a:rPr>
              <a:t>  </a:t>
            </a:r>
          </a:p>
          <a:p>
            <a:pPr marL="0" indent="0">
              <a:buSzPct val="70000"/>
              <a:buNone/>
            </a:pPr>
            <a:endParaRPr lang="en-US" dirty="0">
              <a:solidFill>
                <a:schemeClr val="tx1"/>
              </a:solidFill>
            </a:endParaRPr>
          </a:p>
        </p:txBody>
      </p:sp>
      <p:sp>
        <p:nvSpPr>
          <p:cNvPr id="2" name="Title 1">
            <a:extLst>
              <a:ext uri="{FF2B5EF4-FFF2-40B4-BE49-F238E27FC236}">
                <a16:creationId xmlns:a16="http://schemas.microsoft.com/office/drawing/2014/main" id="{57031A29-53E0-44C1-787E-2F3AF53E6812}"/>
              </a:ext>
            </a:extLst>
          </p:cNvPr>
          <p:cNvSpPr>
            <a:spLocks noGrp="1"/>
          </p:cNvSpPr>
          <p:nvPr>
            <p:ph type="title"/>
          </p:nvPr>
        </p:nvSpPr>
        <p:spPr>
          <a:xfrm>
            <a:off x="684212" y="6056243"/>
            <a:ext cx="10898188" cy="530086"/>
          </a:xfrm>
        </p:spPr>
        <p:txBody>
          <a:bodyPr>
            <a:normAutofit/>
          </a:bodyPr>
          <a:lstStyle/>
          <a:p>
            <a:r>
              <a:rPr lang="en-US" sz="2400" dirty="0"/>
              <a:t>Update on the status of the Independent Police Audit – 12/3/24</a:t>
            </a:r>
          </a:p>
        </p:txBody>
      </p:sp>
      <p:sp>
        <p:nvSpPr>
          <p:cNvPr id="4" name="TextBox 3">
            <a:extLst>
              <a:ext uri="{FF2B5EF4-FFF2-40B4-BE49-F238E27FC236}">
                <a16:creationId xmlns:a16="http://schemas.microsoft.com/office/drawing/2014/main" id="{D1E302EE-D298-8A0E-BC32-8ACA8BC5BDBD}"/>
              </a:ext>
            </a:extLst>
          </p:cNvPr>
          <p:cNvSpPr txBox="1"/>
          <p:nvPr/>
        </p:nvSpPr>
        <p:spPr>
          <a:xfrm>
            <a:off x="940904" y="397565"/>
            <a:ext cx="10566884" cy="461665"/>
          </a:xfrm>
          <a:prstGeom prst="rect">
            <a:avLst/>
          </a:prstGeom>
          <a:noFill/>
        </p:spPr>
        <p:txBody>
          <a:bodyPr wrap="square" rtlCol="0">
            <a:spAutoFit/>
          </a:bodyPr>
          <a:lstStyle/>
          <a:p>
            <a:r>
              <a:rPr lang="en-US" sz="2400" dirty="0"/>
              <a:t>MOVING FORWARD</a:t>
            </a:r>
          </a:p>
        </p:txBody>
      </p:sp>
    </p:spTree>
    <p:extLst>
      <p:ext uri="{BB962C8B-B14F-4D97-AF65-F5344CB8AC3E}">
        <p14:creationId xmlns:p14="http://schemas.microsoft.com/office/powerpoint/2010/main" val="15929103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2.xml><?xml version="1.0" encoding="utf-8"?>
<ds:datastoreItem xmlns:ds="http://schemas.openxmlformats.org/officeDocument/2006/customXml" ds:itemID="{60B414F3-C833-4395-8C69-0E806C51817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 design</Template>
  <TotalTime>81</TotalTime>
  <Words>734</Words>
  <Application>Microsoft Office PowerPoint</Application>
  <PresentationFormat>Widescreen</PresentationFormat>
  <Paragraphs>45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Century Gothic</vt:lpstr>
      <vt:lpstr>Wingdings 3</vt:lpstr>
      <vt:lpstr>Slice</vt:lpstr>
      <vt:lpstr>Updated Status Report –              On the Independent Police Audit Conducted by Mr. Jerry Threet</vt:lpstr>
      <vt:lpstr>Update on the status of the Independent Police Audit – 12/3/24</vt:lpstr>
      <vt:lpstr>Update on the status of the Independent Police Audit – 12/3/24</vt:lpstr>
      <vt:lpstr>Update on the status of the Independent Police Audit – 12/3/24</vt:lpstr>
      <vt:lpstr>Update on the status of the Independent Police Audit – 12/3/24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Ronald Nelson</dc:creator>
  <cp:lastModifiedBy>Mary Gourley</cp:lastModifiedBy>
  <cp:revision>1</cp:revision>
  <dcterms:created xsi:type="dcterms:W3CDTF">2024-11-25T23:51:01Z</dcterms:created>
  <dcterms:modified xsi:type="dcterms:W3CDTF">2024-11-26T03:13:04Z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