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2" r:id="rId5"/>
    <p:sldId id="265" r:id="rId6"/>
    <p:sldId id="264" r:id="rId7"/>
    <p:sldId id="266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1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-2"/>
            <a:ext cx="56769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2218" y="875741"/>
            <a:ext cx="498538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pPr marL="152400">
              <a:lnSpc>
                <a:spcPct val="100000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pPr marL="152400">
              <a:lnSpc>
                <a:spcPct val="100000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pPr marL="152400">
              <a:lnSpc>
                <a:spcPct val="100000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0"/>
            <a:ext cx="1219198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486399"/>
            <a:ext cx="12192000" cy="1371600"/>
          </a:xfrm>
          <a:custGeom>
            <a:avLst/>
            <a:gdLst/>
            <a:ahLst/>
            <a:cxnLst/>
            <a:rect l="l" t="t" r="r" b="b"/>
            <a:pathLst>
              <a:path w="12192000" h="1371600">
                <a:moveTo>
                  <a:pt x="12192000" y="0"/>
                </a:moveTo>
                <a:lnTo>
                  <a:pt x="0" y="0"/>
                </a:lnTo>
                <a:lnTo>
                  <a:pt x="0" y="1371599"/>
                </a:lnTo>
                <a:lnTo>
                  <a:pt x="12192000" y="13715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pPr marL="152400">
              <a:lnSpc>
                <a:spcPct val="100000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pPr marL="152400">
              <a:lnSpc>
                <a:spcPct val="100000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3054" y="926337"/>
            <a:ext cx="1096589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030" y="2248026"/>
            <a:ext cx="5892800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56644" y="6384281"/>
            <a:ext cx="295275" cy="29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pPr marL="152400">
              <a:lnSpc>
                <a:spcPct val="100000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riley@cityofsebastopol.gov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723900"/>
            <a:ext cx="10591800" cy="0"/>
          </a:xfrm>
          <a:custGeom>
            <a:avLst/>
            <a:gdLst/>
            <a:ahLst/>
            <a:cxnLst/>
            <a:rect l="l" t="t" r="r" b="b"/>
            <a:pathLst>
              <a:path w="10591800">
                <a:moveTo>
                  <a:pt x="0" y="0"/>
                </a:moveTo>
                <a:lnTo>
                  <a:pt x="1059180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" y="6142786"/>
            <a:ext cx="10591800" cy="0"/>
          </a:xfrm>
          <a:custGeom>
            <a:avLst/>
            <a:gdLst/>
            <a:ahLst/>
            <a:cxnLst/>
            <a:rect l="l" t="t" r="r" b="b"/>
            <a:pathLst>
              <a:path w="10591800">
                <a:moveTo>
                  <a:pt x="0" y="0"/>
                </a:moveTo>
                <a:lnTo>
                  <a:pt x="10591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573" y="723900"/>
            <a:ext cx="5786755" cy="0"/>
          </a:xfrm>
          <a:custGeom>
            <a:avLst/>
            <a:gdLst/>
            <a:ahLst/>
            <a:cxnLst/>
            <a:rect l="l" t="t" r="r" b="b"/>
            <a:pathLst>
              <a:path w="5786755">
                <a:moveTo>
                  <a:pt x="0" y="0"/>
                </a:moveTo>
                <a:lnTo>
                  <a:pt x="5786716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573" y="6136931"/>
            <a:ext cx="5786755" cy="0"/>
          </a:xfrm>
          <a:custGeom>
            <a:avLst/>
            <a:gdLst/>
            <a:ahLst/>
            <a:cxnLst/>
            <a:rect l="l" t="t" r="r" b="b"/>
            <a:pathLst>
              <a:path w="5786755">
                <a:moveTo>
                  <a:pt x="0" y="0"/>
                </a:moveTo>
                <a:lnTo>
                  <a:pt x="578671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8009" y="926338"/>
            <a:ext cx="5567045" cy="2691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900" dirty="0"/>
              <a:t>12/3/2024 SEBASTOPOL CITY COUNCIL DISCUSSION: 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CONTINUED WORK OF THE CLIMATE ACTION COMMITTEE AND BUDGET CONSIDERATIONS</a:t>
            </a:r>
            <a:endParaRPr sz="2900" dirty="0"/>
          </a:p>
        </p:txBody>
      </p:sp>
      <p:sp>
        <p:nvSpPr>
          <p:cNvPr id="7" name="object 7"/>
          <p:cNvSpPr txBox="1"/>
          <p:nvPr/>
        </p:nvSpPr>
        <p:spPr>
          <a:xfrm>
            <a:off x="693769" y="4006444"/>
            <a:ext cx="6073775" cy="1741502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sto MT"/>
              </a:rPr>
              <a:t>How CAC projects &amp; procedures impact staff</a:t>
            </a:r>
          </a:p>
          <a:p>
            <a:pPr marL="354965" indent="-3422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sto MT"/>
              </a:rPr>
              <a:t>CAC status as a Brown Act body</a:t>
            </a:r>
          </a:p>
          <a:p>
            <a:pPr marL="354965" indent="-342265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sto MT"/>
              </a:rPr>
              <a:t>Possible </a:t>
            </a:r>
            <a:r>
              <a:rPr lang="en-US" sz="2000" dirty="0">
                <a:latin typeface="Calisto MT"/>
              </a:rPr>
              <a:t>options</a:t>
            </a:r>
            <a:r>
              <a:rPr sz="2000" dirty="0">
                <a:latin typeface="Calisto MT"/>
              </a:rPr>
              <a:t> that could reduce staff costs</a:t>
            </a:r>
            <a:r>
              <a:rPr lang="en-US" sz="2000" dirty="0">
                <a:latin typeface="Calisto MT"/>
              </a:rPr>
              <a:t> and make time for revenue-generating work</a:t>
            </a:r>
            <a:endParaRPr sz="2000" dirty="0">
              <a:latin typeface="Calisto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0"/>
            <a:ext cx="48768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-2"/>
            <a:ext cx="420623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5940">
              <a:lnSpc>
                <a:spcPct val="100000"/>
              </a:lnSpc>
              <a:spcBef>
                <a:spcPts val="95"/>
              </a:spcBef>
            </a:pPr>
            <a:r>
              <a:rPr spc="75" dirty="0"/>
              <a:t>COST</a:t>
            </a:r>
            <a:r>
              <a:rPr spc="80" dirty="0"/>
              <a:t> </a:t>
            </a:r>
            <a:r>
              <a:rPr lang="en-US" spc="50" dirty="0"/>
              <a:t>&amp; REVENUE</a:t>
            </a:r>
            <a:r>
              <a:rPr spc="100" dirty="0"/>
              <a:t> </a:t>
            </a:r>
            <a:r>
              <a:rPr spc="65" dirty="0"/>
              <a:t>NOTES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43398" y="1796363"/>
            <a:ext cx="6671309" cy="5065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02260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sto MT"/>
                <a:cs typeface="Calisto MT"/>
              </a:rPr>
              <a:t>Calculations</a:t>
            </a:r>
            <a:r>
              <a:rPr sz="2000" spc="3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reflect</a:t>
            </a:r>
            <a:r>
              <a:rPr sz="2000" spc="-5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only</a:t>
            </a:r>
            <a:r>
              <a:rPr sz="2000" spc="-4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past</a:t>
            </a:r>
            <a:r>
              <a:rPr sz="2000" spc="-2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year</a:t>
            </a:r>
            <a:r>
              <a:rPr sz="2000" spc="-4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hours</a:t>
            </a:r>
            <a:r>
              <a:rPr sz="2000" spc="-1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spent</a:t>
            </a:r>
            <a:r>
              <a:rPr sz="2000" spc="-5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on</a:t>
            </a:r>
            <a:r>
              <a:rPr sz="2000" spc="-45" dirty="0">
                <a:latin typeface="Calisto MT"/>
                <a:cs typeface="Calisto MT"/>
              </a:rPr>
              <a:t> </a:t>
            </a:r>
            <a:r>
              <a:rPr sz="2000" spc="-25" dirty="0">
                <a:latin typeface="Calisto MT"/>
                <a:cs typeface="Calisto MT"/>
              </a:rPr>
              <a:t>CAC </a:t>
            </a:r>
            <a:r>
              <a:rPr sz="2000" dirty="0">
                <a:latin typeface="Calisto MT"/>
                <a:cs typeface="Calisto MT"/>
              </a:rPr>
              <a:t>associated</a:t>
            </a:r>
            <a:r>
              <a:rPr sz="2000" spc="-3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tasks</a:t>
            </a:r>
            <a:r>
              <a:rPr sz="2000" spc="-5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x</a:t>
            </a:r>
            <a:r>
              <a:rPr sz="2000" spc="-6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this</a:t>
            </a:r>
            <a:r>
              <a:rPr sz="2000" spc="-40" dirty="0">
                <a:latin typeface="Calisto MT"/>
                <a:cs typeface="Calisto MT"/>
              </a:rPr>
              <a:t> </a:t>
            </a:r>
            <a:r>
              <a:rPr sz="2000" spc="-10" dirty="0">
                <a:latin typeface="Calisto MT"/>
                <a:cs typeface="Calisto MT"/>
              </a:rPr>
              <a:t>year’s</a:t>
            </a:r>
            <a:r>
              <a:rPr sz="2000" spc="-7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billing</a:t>
            </a:r>
            <a:r>
              <a:rPr sz="2000" spc="-5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rates.</a:t>
            </a:r>
            <a:r>
              <a:rPr sz="2000" spc="-45" dirty="0">
                <a:latin typeface="Calisto MT"/>
                <a:cs typeface="Calisto MT"/>
              </a:rPr>
              <a:t> </a:t>
            </a:r>
            <a:endParaRPr sz="2000" dirty="0">
              <a:latin typeface="Calisto MT"/>
              <a:cs typeface="Calisto MT"/>
            </a:endParaRPr>
          </a:p>
          <a:p>
            <a:pPr marL="241300" marR="572135" indent="-228600">
              <a:lnSpc>
                <a:spcPct val="110000"/>
              </a:lnSpc>
              <a:spcBef>
                <a:spcPts val="12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sto MT"/>
                <a:cs typeface="Calisto MT"/>
              </a:rPr>
              <a:t>Calculations use</a:t>
            </a:r>
            <a:r>
              <a:rPr sz="2000" spc="-70" dirty="0">
                <a:latin typeface="Calisto MT"/>
                <a:cs typeface="Calisto MT"/>
              </a:rPr>
              <a:t> </a:t>
            </a:r>
            <a:r>
              <a:rPr lang="en-US" sz="2000" spc="-10" dirty="0">
                <a:latin typeface="Calisto MT"/>
                <a:cs typeface="Calisto MT"/>
              </a:rPr>
              <a:t>the</a:t>
            </a:r>
            <a:r>
              <a:rPr sz="2000" spc="-5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FY</a:t>
            </a:r>
            <a:r>
              <a:rPr sz="2000" spc="-6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24/25</a:t>
            </a:r>
            <a:r>
              <a:rPr sz="2000" spc="-1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billing</a:t>
            </a:r>
            <a:r>
              <a:rPr sz="2000" spc="-50" dirty="0">
                <a:latin typeface="Calisto MT"/>
                <a:cs typeface="Calisto MT"/>
              </a:rPr>
              <a:t> </a:t>
            </a:r>
            <a:r>
              <a:rPr sz="2000" spc="-10" dirty="0">
                <a:latin typeface="Calisto MT"/>
                <a:cs typeface="Calisto MT"/>
              </a:rPr>
              <a:t>rates </a:t>
            </a:r>
            <a:r>
              <a:rPr sz="2000" dirty="0">
                <a:latin typeface="Calisto MT"/>
                <a:cs typeface="Calisto MT"/>
              </a:rPr>
              <a:t>for</a:t>
            </a:r>
            <a:r>
              <a:rPr sz="2000" spc="-7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Planning</a:t>
            </a:r>
            <a:r>
              <a:rPr sz="2000" spc="-35" dirty="0">
                <a:latin typeface="Calisto MT"/>
                <a:cs typeface="Calisto MT"/>
              </a:rPr>
              <a:t> </a:t>
            </a:r>
            <a:r>
              <a:rPr sz="2000" spc="-10" dirty="0">
                <a:latin typeface="Calisto MT"/>
                <a:cs typeface="Calisto MT"/>
              </a:rPr>
              <a:t>Technician,</a:t>
            </a:r>
            <a:r>
              <a:rPr sz="2000" spc="-2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Associate</a:t>
            </a:r>
            <a:r>
              <a:rPr lang="en-US" sz="2000" dirty="0">
                <a:latin typeface="Calisto MT"/>
                <a:cs typeface="Calisto MT"/>
              </a:rPr>
              <a:t> Planner</a:t>
            </a:r>
            <a:r>
              <a:rPr sz="2000" dirty="0">
                <a:latin typeface="Calisto MT"/>
                <a:cs typeface="Calisto MT"/>
              </a:rPr>
              <a:t>,</a:t>
            </a:r>
            <a:r>
              <a:rPr sz="2000" spc="-6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and</a:t>
            </a:r>
            <a:r>
              <a:rPr sz="2000" spc="-40" dirty="0">
                <a:latin typeface="Calisto MT"/>
                <a:cs typeface="Calisto MT"/>
              </a:rPr>
              <a:t> </a:t>
            </a:r>
            <a:r>
              <a:rPr sz="2000" spc="-10" dirty="0">
                <a:latin typeface="Calisto MT"/>
                <a:cs typeface="Calisto MT"/>
              </a:rPr>
              <a:t>Director.</a:t>
            </a:r>
            <a:endParaRPr sz="2000" dirty="0">
              <a:latin typeface="Calisto MT"/>
              <a:cs typeface="Calisto MT"/>
            </a:endParaRPr>
          </a:p>
          <a:p>
            <a:pPr marL="241300" marR="632460" indent="-228600">
              <a:lnSpc>
                <a:spcPct val="11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sto MT"/>
                <a:cs typeface="Calisto MT"/>
              </a:rPr>
              <a:t>Future</a:t>
            </a:r>
            <a:r>
              <a:rPr sz="2000" spc="-2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years</a:t>
            </a:r>
            <a:r>
              <a:rPr sz="2000" spc="-3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could</a:t>
            </a:r>
            <a:r>
              <a:rPr sz="2000" spc="-35" dirty="0">
                <a:latin typeface="Calisto MT"/>
                <a:cs typeface="Calisto MT"/>
              </a:rPr>
              <a:t> </a:t>
            </a:r>
            <a:r>
              <a:rPr lang="en-US" sz="2000" spc="-35" dirty="0">
                <a:latin typeface="Calisto MT"/>
                <a:cs typeface="Calisto MT"/>
              </a:rPr>
              <a:t>involve</a:t>
            </a:r>
            <a:r>
              <a:rPr sz="2000" spc="-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more</a:t>
            </a:r>
            <a:r>
              <a:rPr sz="2000" spc="-5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or</a:t>
            </a:r>
            <a:r>
              <a:rPr sz="2000" spc="-4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less</a:t>
            </a:r>
            <a:r>
              <a:rPr sz="2000" spc="-6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staff</a:t>
            </a:r>
            <a:r>
              <a:rPr sz="2000" spc="95" dirty="0">
                <a:latin typeface="Calisto MT"/>
                <a:cs typeface="Calisto MT"/>
              </a:rPr>
              <a:t> </a:t>
            </a:r>
            <a:r>
              <a:rPr sz="2000" spc="-10" dirty="0">
                <a:latin typeface="Calisto MT"/>
                <a:cs typeface="Calisto MT"/>
              </a:rPr>
              <a:t>hours, </a:t>
            </a:r>
            <a:r>
              <a:rPr sz="2000" dirty="0">
                <a:latin typeface="Calisto MT"/>
                <a:cs typeface="Calisto MT"/>
              </a:rPr>
              <a:t>depending</a:t>
            </a:r>
            <a:r>
              <a:rPr sz="2000" spc="-5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on</a:t>
            </a:r>
            <a:r>
              <a:rPr sz="2000" spc="-5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the</a:t>
            </a:r>
            <a:r>
              <a:rPr sz="2000" spc="-3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nature</a:t>
            </a:r>
            <a:r>
              <a:rPr sz="2000" spc="-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of</a:t>
            </a:r>
            <a:r>
              <a:rPr sz="2000" spc="7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the</a:t>
            </a:r>
            <a:r>
              <a:rPr sz="2000" spc="-25" dirty="0">
                <a:latin typeface="Calisto MT"/>
                <a:cs typeface="Calisto MT"/>
              </a:rPr>
              <a:t> </a:t>
            </a:r>
            <a:r>
              <a:rPr sz="2000" spc="-10" dirty="0">
                <a:latin typeface="Calisto MT"/>
                <a:cs typeface="Calisto MT"/>
              </a:rPr>
              <a:t>CAC’s</a:t>
            </a:r>
            <a:r>
              <a:rPr sz="2000" spc="-5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work.</a:t>
            </a:r>
            <a:r>
              <a:rPr sz="2000" spc="-45" dirty="0">
                <a:latin typeface="Calisto MT"/>
                <a:cs typeface="Calisto MT"/>
              </a:rPr>
              <a:t> </a:t>
            </a:r>
            <a:r>
              <a:rPr sz="2000" spc="-25" dirty="0">
                <a:latin typeface="Calisto MT"/>
                <a:cs typeface="Calisto MT"/>
              </a:rPr>
              <a:t>For </a:t>
            </a:r>
            <a:r>
              <a:rPr sz="2000" spc="-10" dirty="0">
                <a:latin typeface="Calisto MT"/>
                <a:cs typeface="Calisto MT"/>
              </a:rPr>
              <a:t>example,</a:t>
            </a:r>
            <a:r>
              <a:rPr sz="2000" spc="-8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an</a:t>
            </a:r>
            <a:r>
              <a:rPr sz="2000" spc="-3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ordinance going</a:t>
            </a:r>
            <a:r>
              <a:rPr sz="2000" spc="-2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to</a:t>
            </a:r>
            <a:r>
              <a:rPr sz="2000" spc="-4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City</a:t>
            </a:r>
            <a:r>
              <a:rPr sz="2000" spc="-4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Council</a:t>
            </a:r>
            <a:r>
              <a:rPr sz="2000" spc="-40" dirty="0">
                <a:latin typeface="Calisto MT"/>
                <a:cs typeface="Calisto MT"/>
              </a:rPr>
              <a:t> </a:t>
            </a:r>
            <a:r>
              <a:rPr sz="2000" spc="-20" dirty="0">
                <a:latin typeface="Calisto MT"/>
                <a:cs typeface="Calisto MT"/>
              </a:rPr>
              <a:t>will </a:t>
            </a:r>
            <a:r>
              <a:rPr sz="2000" dirty="0">
                <a:latin typeface="Calisto MT"/>
                <a:cs typeface="Calisto MT"/>
              </a:rPr>
              <a:t>generate</a:t>
            </a:r>
            <a:r>
              <a:rPr sz="2000" spc="-2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more</a:t>
            </a:r>
            <a:r>
              <a:rPr sz="2000" spc="-6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staff</a:t>
            </a:r>
            <a:r>
              <a:rPr sz="2000" spc="8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work</a:t>
            </a:r>
            <a:r>
              <a:rPr sz="2000" spc="-35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than</a:t>
            </a:r>
            <a:r>
              <a:rPr sz="2000" spc="-1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a</a:t>
            </a:r>
            <a:r>
              <a:rPr sz="2000" spc="-50" dirty="0">
                <a:latin typeface="Calisto MT"/>
                <a:cs typeface="Calisto MT"/>
              </a:rPr>
              <a:t> </a:t>
            </a:r>
            <a:r>
              <a:rPr sz="2000" dirty="0">
                <a:latin typeface="Calisto MT"/>
                <a:cs typeface="Calisto MT"/>
              </a:rPr>
              <a:t>compost</a:t>
            </a:r>
            <a:r>
              <a:rPr sz="2000" spc="-70" dirty="0">
                <a:latin typeface="Calisto MT"/>
                <a:cs typeface="Calisto MT"/>
              </a:rPr>
              <a:t> </a:t>
            </a:r>
            <a:r>
              <a:rPr sz="2000" spc="-10" dirty="0">
                <a:latin typeface="Calisto MT"/>
                <a:cs typeface="Calisto MT"/>
              </a:rPr>
              <a:t>giveaway.</a:t>
            </a:r>
            <a:endParaRPr lang="en-US" sz="2000" spc="-10" dirty="0">
              <a:latin typeface="Calisto MT"/>
              <a:cs typeface="Calisto MT"/>
            </a:endParaRPr>
          </a:p>
          <a:p>
            <a:pPr marL="241300" marR="632460" indent="-228600">
              <a:lnSpc>
                <a:spcPct val="11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10" dirty="0">
                <a:latin typeface="Calisto MT"/>
                <a:cs typeface="Calisto MT"/>
              </a:rPr>
              <a:t>Potential revenues are generalized and assume </a:t>
            </a:r>
            <a:r>
              <a:rPr lang="en-US" sz="2000" dirty="0">
                <a:latin typeface="Calisto MT"/>
                <a:cs typeface="Calisto MT"/>
              </a:rPr>
              <a:t>that</a:t>
            </a:r>
            <a:r>
              <a:rPr lang="en-US" sz="2000" spc="-70" dirty="0">
                <a:latin typeface="Calisto MT"/>
                <a:cs typeface="Calisto MT"/>
              </a:rPr>
              <a:t> </a:t>
            </a:r>
            <a:r>
              <a:rPr lang="en-US" sz="2000" dirty="0">
                <a:latin typeface="Calisto MT"/>
                <a:cs typeface="Calisto MT"/>
              </a:rPr>
              <a:t>not</a:t>
            </a:r>
            <a:r>
              <a:rPr lang="en-US" sz="2000" spc="-65" dirty="0">
                <a:latin typeface="Calisto MT"/>
                <a:cs typeface="Calisto MT"/>
              </a:rPr>
              <a:t> </a:t>
            </a:r>
            <a:r>
              <a:rPr lang="en-US" sz="2000" dirty="0">
                <a:latin typeface="Calisto MT"/>
                <a:cs typeface="Calisto MT"/>
              </a:rPr>
              <a:t>all</a:t>
            </a:r>
            <a:r>
              <a:rPr lang="en-US" sz="2000" spc="-50" dirty="0">
                <a:latin typeface="Calisto MT"/>
                <a:cs typeface="Calisto MT"/>
              </a:rPr>
              <a:t> </a:t>
            </a:r>
            <a:r>
              <a:rPr lang="en-US" sz="2000" spc="-10" dirty="0">
                <a:latin typeface="Calisto MT"/>
                <a:cs typeface="Calisto MT"/>
              </a:rPr>
              <a:t>recovered</a:t>
            </a:r>
            <a:r>
              <a:rPr lang="en-US" sz="2000" spc="-55" dirty="0">
                <a:latin typeface="Calisto MT"/>
                <a:cs typeface="Calisto MT"/>
              </a:rPr>
              <a:t> </a:t>
            </a:r>
            <a:r>
              <a:rPr lang="en-US" sz="2000" spc="-10" dirty="0">
                <a:latin typeface="Calisto MT"/>
                <a:cs typeface="Calisto MT"/>
              </a:rPr>
              <a:t>staff </a:t>
            </a:r>
            <a:r>
              <a:rPr lang="en-US" sz="2000" dirty="0">
                <a:latin typeface="Calisto MT"/>
                <a:cs typeface="Calisto MT"/>
              </a:rPr>
              <a:t>hours</a:t>
            </a:r>
            <a:r>
              <a:rPr lang="en-US" sz="2000" spc="-30" dirty="0">
                <a:latin typeface="Calisto MT"/>
                <a:cs typeface="Calisto MT"/>
              </a:rPr>
              <a:t> </a:t>
            </a:r>
            <a:r>
              <a:rPr lang="en-US" sz="2000" dirty="0">
                <a:latin typeface="Calisto MT"/>
                <a:cs typeface="Calisto MT"/>
              </a:rPr>
              <a:t>would</a:t>
            </a:r>
            <a:r>
              <a:rPr lang="en-US" sz="2000" spc="-40" dirty="0">
                <a:latin typeface="Calisto MT"/>
                <a:cs typeface="Calisto MT"/>
              </a:rPr>
              <a:t> </a:t>
            </a:r>
            <a:r>
              <a:rPr lang="en-US" sz="2000" dirty="0">
                <a:latin typeface="Calisto MT"/>
                <a:cs typeface="Calisto MT"/>
              </a:rPr>
              <a:t>be</a:t>
            </a:r>
            <a:r>
              <a:rPr lang="en-US" sz="2000" spc="-45" dirty="0">
                <a:latin typeface="Calisto MT"/>
                <a:cs typeface="Calisto MT"/>
              </a:rPr>
              <a:t> </a:t>
            </a:r>
            <a:r>
              <a:rPr lang="en-US" sz="2000" dirty="0">
                <a:latin typeface="Calisto MT"/>
                <a:cs typeface="Calisto MT"/>
              </a:rPr>
              <a:t>spent</a:t>
            </a:r>
            <a:r>
              <a:rPr lang="en-US" sz="2000" spc="-70" dirty="0">
                <a:latin typeface="Calisto MT"/>
                <a:cs typeface="Calisto MT"/>
              </a:rPr>
              <a:t> </a:t>
            </a:r>
            <a:r>
              <a:rPr lang="en-US" sz="2000" dirty="0">
                <a:latin typeface="Calisto MT"/>
                <a:cs typeface="Calisto MT"/>
              </a:rPr>
              <a:t>on</a:t>
            </a:r>
            <a:r>
              <a:rPr lang="en-US" sz="2000" spc="-50" dirty="0">
                <a:latin typeface="Calisto MT"/>
                <a:cs typeface="Calisto MT"/>
              </a:rPr>
              <a:t> </a:t>
            </a:r>
            <a:r>
              <a:rPr lang="en-US" sz="2000" spc="-10" dirty="0">
                <a:latin typeface="Calisto MT"/>
                <a:cs typeface="Calisto MT"/>
              </a:rPr>
              <a:t>revenue-</a:t>
            </a:r>
            <a:r>
              <a:rPr lang="en-US" sz="2000" dirty="0">
                <a:latin typeface="Calisto MT"/>
                <a:cs typeface="Calisto MT"/>
              </a:rPr>
              <a:t>generating</a:t>
            </a:r>
            <a:r>
              <a:rPr lang="en-US" sz="2000" spc="-25" dirty="0">
                <a:latin typeface="Calisto MT"/>
                <a:cs typeface="Calisto MT"/>
              </a:rPr>
              <a:t> </a:t>
            </a:r>
            <a:r>
              <a:rPr lang="en-US" sz="2000" dirty="0">
                <a:latin typeface="Calisto MT"/>
                <a:cs typeface="Calisto MT"/>
              </a:rPr>
              <a:t>work</a:t>
            </a:r>
            <a:r>
              <a:rPr lang="en-US" sz="2000" spc="-10" dirty="0">
                <a:latin typeface="Calisto MT"/>
                <a:cs typeface="Calisto MT"/>
              </a:rPr>
              <a:t>.</a:t>
            </a:r>
            <a:endParaRPr sz="2000" dirty="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180"/>
              </a:spcBef>
            </a:pPr>
            <a:endParaRPr sz="2000" dirty="0">
              <a:latin typeface="Calisto MT"/>
              <a:cs typeface="Calisto MT"/>
            </a:endParaRPr>
          </a:p>
          <a:p>
            <a:pPr marR="5080" algn="r">
              <a:lnSpc>
                <a:spcPct val="100000"/>
              </a:lnSpc>
            </a:pPr>
            <a:r>
              <a:rPr sz="1800" spc="-50" dirty="0">
                <a:latin typeface="Calisto MT"/>
                <a:cs typeface="Calisto MT"/>
              </a:rPr>
              <a:t>4</a:t>
            </a:r>
            <a:endParaRPr sz="1800" dirty="0">
              <a:latin typeface="Calisto MT"/>
              <a:cs typeface="Calisto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7694" y="722376"/>
            <a:ext cx="6476365" cy="0"/>
          </a:xfrm>
          <a:custGeom>
            <a:avLst/>
            <a:gdLst/>
            <a:ahLst/>
            <a:cxnLst/>
            <a:rect l="l" t="t" r="r" b="b"/>
            <a:pathLst>
              <a:path w="6476365">
                <a:moveTo>
                  <a:pt x="0" y="0"/>
                </a:moveTo>
                <a:lnTo>
                  <a:pt x="6476364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7694" y="6144767"/>
            <a:ext cx="6476365" cy="0"/>
          </a:xfrm>
          <a:custGeom>
            <a:avLst/>
            <a:gdLst/>
            <a:ahLst/>
            <a:cxnLst/>
            <a:rect l="l" t="t" r="r" b="b"/>
            <a:pathLst>
              <a:path w="6476365">
                <a:moveTo>
                  <a:pt x="0" y="0"/>
                </a:moveTo>
                <a:lnTo>
                  <a:pt x="647636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562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FY</a:t>
            </a:r>
            <a:r>
              <a:rPr sz="3200" spc="45" dirty="0">
                <a:solidFill>
                  <a:srgbClr val="FFFFFF"/>
                </a:solidFill>
              </a:rPr>
              <a:t> </a:t>
            </a:r>
            <a:r>
              <a:rPr sz="3200" spc="-215" dirty="0">
                <a:solidFill>
                  <a:srgbClr val="FFFFFF"/>
                </a:solidFill>
              </a:rPr>
              <a:t>23/24</a:t>
            </a:r>
            <a:r>
              <a:rPr sz="3200" spc="30" dirty="0">
                <a:solidFill>
                  <a:srgbClr val="FFFFFF"/>
                </a:solidFill>
              </a:rPr>
              <a:t> </a:t>
            </a:r>
            <a:r>
              <a:rPr sz="3200" spc="90" dirty="0">
                <a:solidFill>
                  <a:srgbClr val="FFFFFF"/>
                </a:solidFill>
              </a:rPr>
              <a:t>CAC</a:t>
            </a:r>
            <a:r>
              <a:rPr sz="3200" spc="35" dirty="0">
                <a:solidFill>
                  <a:srgbClr val="FFFFFF"/>
                </a:solidFill>
              </a:rPr>
              <a:t> </a:t>
            </a:r>
            <a:r>
              <a:rPr sz="3200" spc="60" dirty="0">
                <a:solidFill>
                  <a:srgbClr val="FFFFFF"/>
                </a:solidFill>
              </a:rPr>
              <a:t>RELATED</a:t>
            </a:r>
            <a:r>
              <a:rPr sz="3200" spc="2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WORK</a:t>
            </a:r>
            <a:r>
              <a:rPr sz="3200" spc="40" dirty="0">
                <a:solidFill>
                  <a:srgbClr val="FFFFFF"/>
                </a:solidFill>
              </a:rPr>
              <a:t> </a:t>
            </a:r>
            <a:r>
              <a:rPr sz="3200" spc="85" dirty="0">
                <a:solidFill>
                  <a:srgbClr val="FFFFFF"/>
                </a:solidFill>
              </a:rPr>
              <a:t>“COST”</a:t>
            </a:r>
            <a:r>
              <a:rPr sz="3200" spc="30" dirty="0">
                <a:solidFill>
                  <a:srgbClr val="FFFFFF"/>
                </a:solidFill>
              </a:rPr>
              <a:t> </a:t>
            </a:r>
            <a:r>
              <a:rPr sz="3200" spc="45" dirty="0">
                <a:solidFill>
                  <a:srgbClr val="FFFFFF"/>
                </a:solidFill>
              </a:rPr>
              <a:t>SUMMARY</a:t>
            </a:r>
            <a:r>
              <a:rPr sz="3200" spc="30" dirty="0">
                <a:solidFill>
                  <a:srgbClr val="FFFFFF"/>
                </a:solidFill>
              </a:rPr>
              <a:t> </a:t>
            </a:r>
            <a:r>
              <a:rPr sz="3200" spc="-190" dirty="0">
                <a:solidFill>
                  <a:srgbClr val="FFFFFF"/>
                </a:solidFill>
              </a:rPr>
              <a:t>(24/25</a:t>
            </a:r>
            <a:r>
              <a:rPr sz="3200" spc="30" dirty="0">
                <a:solidFill>
                  <a:srgbClr val="FFFFFF"/>
                </a:solidFill>
              </a:rPr>
              <a:t> </a:t>
            </a:r>
            <a:r>
              <a:rPr sz="3200" spc="75" dirty="0">
                <a:solidFill>
                  <a:srgbClr val="FFFFFF"/>
                </a:solidFill>
              </a:rPr>
              <a:t>RATES)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38" rIns="0" bIns="0" rtlCol="0">
            <a:spAutoFit/>
          </a:bodyPr>
          <a:lstStyle/>
          <a:p>
            <a:pPr marL="152400">
              <a:lnSpc>
                <a:spcPct val="100000"/>
              </a:lnSpc>
            </a:pPr>
            <a:fld id="{81D60167-4931-47E6-BA6A-407CBD079E47}" type="slidenum">
              <a:rPr sz="1400" spc="-50" dirty="0"/>
              <a:t>3</a:t>
            </a:fld>
            <a:endParaRPr sz="1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8590"/>
              </p:ext>
            </p:extLst>
          </p:nvPr>
        </p:nvGraphicFramePr>
        <p:xfrm>
          <a:off x="1676400" y="2057400"/>
          <a:ext cx="7764349" cy="4056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2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7040">
                <a:tc gridSpan="2">
                  <a:txBody>
                    <a:bodyPr/>
                    <a:lstStyle/>
                    <a:p>
                      <a:pPr marL="13950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60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39636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(average)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12700">
                      <a:solidFill>
                        <a:srgbClr val="586781"/>
                      </a:solidFill>
                      <a:prstDash val="solid"/>
                    </a:lnT>
                    <a:lnB w="12700">
                      <a:solidFill>
                        <a:srgbClr val="58678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Calculated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99720" marR="399415" algn="ctr">
                        <a:lnSpc>
                          <a:spcPct val="114999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Monthly </a:t>
                      </a:r>
                      <a:r>
                        <a:rPr sz="16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12700">
                      <a:solidFill>
                        <a:srgbClr val="586781"/>
                      </a:solidFill>
                      <a:prstDash val="solid"/>
                    </a:lnT>
                    <a:lnB w="12700">
                      <a:solidFill>
                        <a:srgbClr val="5867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Calculated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02260" marR="318770" algn="ctr">
                        <a:lnSpc>
                          <a:spcPct val="114999"/>
                        </a:lnSpc>
                      </a:pPr>
                      <a:r>
                        <a:rPr sz="16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Annual </a:t>
                      </a:r>
                      <a:r>
                        <a:rPr sz="16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12700">
                      <a:solidFill>
                        <a:srgbClr val="586781"/>
                      </a:solidFill>
                      <a:prstDash val="solid"/>
                    </a:lnT>
                    <a:lnB w="12700">
                      <a:solidFill>
                        <a:srgbClr val="58678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226">
                <a:tc>
                  <a:txBody>
                    <a:bodyPr/>
                    <a:lstStyle/>
                    <a:p>
                      <a:pPr marL="91440" marR="9086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Monthly Meetings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586781"/>
                      </a:solidFill>
                      <a:prstDash val="solid"/>
                    </a:lnT>
                    <a:solidFill>
                      <a:srgbClr val="58678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6.75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586781"/>
                      </a:solidFill>
                      <a:prstDash val="solid"/>
                    </a:lnT>
                    <a:solidFill>
                      <a:srgbClr val="58678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$916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586781"/>
                      </a:solidFill>
                      <a:prstDash val="solid"/>
                    </a:lnT>
                    <a:solidFill>
                      <a:srgbClr val="58678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$10,992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586781"/>
                      </a:solidFill>
                      <a:prstDash val="solid"/>
                    </a:lnT>
                    <a:solidFill>
                      <a:srgbClr val="58678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478">
                <a:tc>
                  <a:txBody>
                    <a:bodyPr/>
                    <a:lstStyle/>
                    <a:p>
                      <a:pPr marL="91440" marR="5549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CAC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Admin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&amp;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Planning Staff</a:t>
                      </a:r>
                      <a:r>
                        <a:rPr sz="1800" spc="50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Support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19.50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$3,292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$39,498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8678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8678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8678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8678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35">
                <a:tc>
                  <a:txBody>
                    <a:bodyPr/>
                    <a:lstStyle/>
                    <a:p>
                      <a:pPr marL="91440" marR="7435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Total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 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CAC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Support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5867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26.25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5867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$4,208</a:t>
                      </a:r>
                      <a:endParaRPr sz="1800">
                        <a:latin typeface="Calisto MT"/>
                        <a:cs typeface="Calisto MT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5867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sto MT"/>
                          <a:cs typeface="Calisto MT"/>
                        </a:rPr>
                        <a:t>$50,490</a:t>
                      </a:r>
                      <a:endParaRPr sz="1800" dirty="0">
                        <a:latin typeface="Calisto MT"/>
                        <a:cs typeface="Calisto MT"/>
                      </a:endParaRPr>
                    </a:p>
                  </a:txBody>
                  <a:tcPr marL="0" marR="0" marT="37465" marB="0">
                    <a:lnB w="12700">
                      <a:solidFill>
                        <a:srgbClr val="58678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0739" y="-4"/>
            <a:ext cx="5771261" cy="68578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926337"/>
            <a:ext cx="1096589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CAC OPTION 1:</a:t>
            </a:r>
            <a:br>
              <a:rPr lang="en-US" dirty="0"/>
            </a:br>
            <a:r>
              <a:rPr dirty="0"/>
              <a:t>NO</a:t>
            </a:r>
            <a:r>
              <a:rPr spc="80" dirty="0"/>
              <a:t> </a:t>
            </a:r>
            <a:r>
              <a:rPr dirty="0"/>
              <a:t>BROWN</a:t>
            </a:r>
            <a:r>
              <a:rPr spc="110" dirty="0"/>
              <a:t> </a:t>
            </a:r>
            <a:r>
              <a:rPr spc="80" dirty="0"/>
              <a:t>ACT</a:t>
            </a:r>
            <a:r>
              <a:rPr spc="90" dirty="0"/>
              <a:t> </a:t>
            </a:r>
            <a:r>
              <a:rPr lang="en-US" spc="50" dirty="0"/>
              <a:t>BODY</a:t>
            </a:r>
            <a:endParaRPr spc="50"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2338540"/>
            <a:ext cx="5771261" cy="40312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182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sto MT"/>
                <a:cs typeface="Calisto MT"/>
              </a:rPr>
              <a:t>Council</a:t>
            </a:r>
            <a:r>
              <a:rPr sz="1600" spc="-1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would</a:t>
            </a:r>
            <a:r>
              <a:rPr sz="1600" spc="-4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need</a:t>
            </a:r>
            <a:r>
              <a:rPr sz="1600" spc="-4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to</a:t>
            </a:r>
            <a:r>
              <a:rPr sz="1600" spc="-4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disband</a:t>
            </a:r>
            <a:r>
              <a:rPr sz="1600" spc="-1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the</a:t>
            </a:r>
            <a:r>
              <a:rPr sz="1600" spc="-1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CAC</a:t>
            </a:r>
            <a:r>
              <a:rPr lang="en-US" sz="1600" dirty="0">
                <a:latin typeface="Calisto MT"/>
                <a:cs typeface="Calisto MT"/>
              </a:rPr>
              <a:t>. </a:t>
            </a:r>
            <a:r>
              <a:rPr sz="1600" spc="-10" dirty="0">
                <a:latin typeface="Calisto MT"/>
                <a:cs typeface="Calisto MT"/>
              </a:rPr>
              <a:t>Director</a:t>
            </a:r>
            <a:endParaRPr sz="1600" dirty="0">
              <a:latin typeface="Calisto MT"/>
              <a:cs typeface="Calisto MT"/>
            </a:endParaRPr>
          </a:p>
          <a:p>
            <a:pPr marL="240665">
              <a:lnSpc>
                <a:spcPts val="1825"/>
              </a:lnSpc>
            </a:pPr>
            <a:r>
              <a:rPr lang="en-US" sz="1600" dirty="0">
                <a:latin typeface="Calisto MT"/>
                <a:cs typeface="Calisto MT"/>
              </a:rPr>
              <a:t>c</a:t>
            </a:r>
            <a:r>
              <a:rPr sz="1600" dirty="0">
                <a:latin typeface="Calisto MT"/>
                <a:cs typeface="Calisto MT"/>
              </a:rPr>
              <a:t>ould</a:t>
            </a:r>
            <a:r>
              <a:rPr sz="1600" spc="-30" dirty="0">
                <a:latin typeface="Calisto MT"/>
                <a:cs typeface="Calisto MT"/>
              </a:rPr>
              <a:t> </a:t>
            </a:r>
            <a:r>
              <a:rPr lang="en-US" sz="1600" spc="-30" dirty="0">
                <a:latin typeface="Calisto MT"/>
                <a:cs typeface="Calisto MT"/>
              </a:rPr>
              <a:t>then convene a </a:t>
            </a:r>
            <a:r>
              <a:rPr sz="1600" spc="-10" dirty="0">
                <a:latin typeface="Calisto MT"/>
                <a:cs typeface="Calisto MT"/>
              </a:rPr>
              <a:t>Director’s</a:t>
            </a:r>
            <a:r>
              <a:rPr sz="1600" spc="-6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Ad</a:t>
            </a:r>
            <a:r>
              <a:rPr sz="1600" spc="-2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Hoc</a:t>
            </a:r>
            <a:r>
              <a:rPr sz="1600" spc="-2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Advisory</a:t>
            </a:r>
            <a:r>
              <a:rPr sz="1600" spc="1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Group</a:t>
            </a:r>
            <a:r>
              <a:rPr lang="en-US" sz="1600" spc="-10" dirty="0">
                <a:latin typeface="Calisto MT"/>
                <a:cs typeface="Calisto MT"/>
              </a:rPr>
              <a:t> on Climate Issues</a:t>
            </a:r>
            <a:endParaRPr sz="1600" dirty="0">
              <a:latin typeface="Calisto MT"/>
              <a:cs typeface="Calisto MT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sto MT"/>
                <a:cs typeface="Calisto MT"/>
              </a:rPr>
              <a:t>Director</a:t>
            </a:r>
            <a:r>
              <a:rPr sz="1600" spc="-5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would</a:t>
            </a:r>
            <a:r>
              <a:rPr sz="1600" spc="-3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call</a:t>
            </a:r>
            <a:r>
              <a:rPr sz="1600" spc="-3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meetings</a:t>
            </a:r>
            <a:r>
              <a:rPr sz="1600" spc="-4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as</a:t>
            </a:r>
            <a:r>
              <a:rPr sz="1600" spc="-2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the</a:t>
            </a:r>
            <a:r>
              <a:rPr sz="1600" spc="-3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need</a:t>
            </a:r>
            <a:r>
              <a:rPr sz="1600" spc="-30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arises</a:t>
            </a:r>
            <a:endParaRPr sz="1600" dirty="0">
              <a:latin typeface="Calisto MT"/>
              <a:cs typeface="Calisto MT"/>
            </a:endParaRPr>
          </a:p>
          <a:p>
            <a:pPr marL="240665" marR="153035" indent="-228600">
              <a:lnSpc>
                <a:spcPts val="1730"/>
              </a:lnSpc>
              <a:spcBef>
                <a:spcPts val="122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spc="-40" dirty="0">
                <a:latin typeface="Calisto MT"/>
                <a:cs typeface="Calisto MT"/>
              </a:rPr>
              <a:t>Climate Advisory Group c</a:t>
            </a:r>
            <a:r>
              <a:rPr sz="1600" dirty="0">
                <a:latin typeface="Calisto MT"/>
                <a:cs typeface="Calisto MT"/>
              </a:rPr>
              <a:t>ould</a:t>
            </a:r>
            <a:r>
              <a:rPr sz="1600" spc="-4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continue</a:t>
            </a:r>
            <a:r>
              <a:rPr sz="1600" spc="-1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to</a:t>
            </a:r>
            <a:r>
              <a:rPr sz="1600" spc="-4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do</a:t>
            </a:r>
            <a:r>
              <a:rPr sz="1600" spc="-25" dirty="0">
                <a:latin typeface="Calisto MT"/>
                <a:cs typeface="Calisto MT"/>
              </a:rPr>
              <a:t> </a:t>
            </a:r>
            <a:r>
              <a:rPr lang="en-US" sz="1600" spc="-25" dirty="0">
                <a:latin typeface="Calisto MT"/>
                <a:cs typeface="Calisto MT"/>
              </a:rPr>
              <a:t>climate</a:t>
            </a:r>
            <a:r>
              <a:rPr sz="1600" spc="-5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work,</a:t>
            </a:r>
            <a:r>
              <a:rPr sz="1600" spc="-6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in</a:t>
            </a:r>
            <a:r>
              <a:rPr sz="1600" spc="-4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collaboration</a:t>
            </a:r>
            <a:r>
              <a:rPr sz="1600" spc="-45" dirty="0">
                <a:latin typeface="Calisto MT"/>
                <a:cs typeface="Calisto MT"/>
              </a:rPr>
              <a:t> </a:t>
            </a:r>
            <a:r>
              <a:rPr sz="1600" spc="-20" dirty="0">
                <a:latin typeface="Calisto MT"/>
                <a:cs typeface="Calisto MT"/>
              </a:rPr>
              <a:t>with </a:t>
            </a:r>
            <a:r>
              <a:rPr sz="1600" dirty="0">
                <a:latin typeface="Calisto MT"/>
                <a:cs typeface="Calisto MT"/>
              </a:rPr>
              <a:t>the</a:t>
            </a:r>
            <a:r>
              <a:rPr sz="1600" spc="-20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Director</a:t>
            </a:r>
            <a:endParaRPr sz="1600" dirty="0">
              <a:latin typeface="Calisto MT"/>
              <a:cs typeface="Calisto MT"/>
            </a:endParaRPr>
          </a:p>
          <a:p>
            <a:pPr marL="240665" marR="229870" indent="-228600">
              <a:lnSpc>
                <a:spcPts val="173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sto MT"/>
                <a:cs typeface="Calisto MT"/>
              </a:rPr>
              <a:t>C</a:t>
            </a:r>
            <a:r>
              <a:rPr lang="en-US" sz="1600" dirty="0">
                <a:latin typeface="Calisto MT"/>
                <a:cs typeface="Calisto MT"/>
              </a:rPr>
              <a:t>limate Advisory Group</a:t>
            </a:r>
            <a:r>
              <a:rPr sz="1600" spc="-3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would</a:t>
            </a:r>
            <a:r>
              <a:rPr sz="1600" spc="-3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be advisory</a:t>
            </a:r>
            <a:r>
              <a:rPr sz="1600" spc="-2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to</a:t>
            </a:r>
            <a:r>
              <a:rPr sz="1600" spc="-3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the</a:t>
            </a:r>
            <a:r>
              <a:rPr sz="1600" spc="-2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Director</a:t>
            </a:r>
            <a:r>
              <a:rPr sz="1600" spc="-5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rather</a:t>
            </a:r>
            <a:r>
              <a:rPr sz="1600" spc="-4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than</a:t>
            </a:r>
            <a:r>
              <a:rPr sz="1600" spc="-4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to</a:t>
            </a:r>
            <a:r>
              <a:rPr sz="1600" spc="-25" dirty="0">
                <a:latin typeface="Calisto MT"/>
                <a:cs typeface="Calisto MT"/>
              </a:rPr>
              <a:t> the </a:t>
            </a:r>
            <a:r>
              <a:rPr sz="1600" dirty="0">
                <a:latin typeface="Calisto MT"/>
                <a:cs typeface="Calisto MT"/>
              </a:rPr>
              <a:t>City</a:t>
            </a:r>
            <a:r>
              <a:rPr sz="1600" spc="-4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Council</a:t>
            </a:r>
            <a:endParaRPr sz="1600" dirty="0">
              <a:latin typeface="Calisto MT"/>
              <a:cs typeface="Calisto MT"/>
            </a:endParaRPr>
          </a:p>
          <a:p>
            <a:pPr marL="240665" marR="231140" indent="-228600">
              <a:lnSpc>
                <a:spcPts val="1730"/>
              </a:lnSpc>
              <a:spcBef>
                <a:spcPts val="11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sto MT"/>
                <a:cs typeface="Calisto MT"/>
              </a:rPr>
              <a:t>Additional</a:t>
            </a:r>
            <a:r>
              <a:rPr sz="1600" spc="-1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changes</a:t>
            </a:r>
            <a:r>
              <a:rPr sz="1600" spc="-4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may</a:t>
            </a:r>
            <a:r>
              <a:rPr sz="1600" spc="-6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be</a:t>
            </a:r>
            <a:r>
              <a:rPr sz="1600" spc="-3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needed</a:t>
            </a:r>
            <a:r>
              <a:rPr sz="1600" spc="-4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to</a:t>
            </a:r>
            <a:r>
              <a:rPr sz="1600" spc="-5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comply</a:t>
            </a:r>
            <a:r>
              <a:rPr sz="1600" spc="-3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with</a:t>
            </a:r>
            <a:r>
              <a:rPr sz="1600" spc="-5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Brown </a:t>
            </a:r>
            <a:r>
              <a:rPr sz="1600" spc="-25" dirty="0">
                <a:latin typeface="Calisto MT"/>
                <a:cs typeface="Calisto MT"/>
              </a:rPr>
              <a:t>Act</a:t>
            </a:r>
            <a:endParaRPr sz="1600" dirty="0">
              <a:latin typeface="Calisto MT"/>
              <a:cs typeface="Calisto MT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sto MT"/>
                <a:cs typeface="Calisto MT"/>
              </a:rPr>
              <a:t>Calculated</a:t>
            </a:r>
            <a:r>
              <a:rPr sz="1600" spc="-70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savings</a:t>
            </a:r>
            <a:r>
              <a:rPr sz="1600" spc="-35" dirty="0">
                <a:latin typeface="Calisto MT"/>
                <a:cs typeface="Calisto MT"/>
              </a:rPr>
              <a:t> </a:t>
            </a:r>
            <a:r>
              <a:rPr lang="en-US" sz="1600" spc="-35" dirty="0">
                <a:latin typeface="Calisto MT"/>
                <a:cs typeface="Calisto MT"/>
              </a:rPr>
              <a:t>of up to </a:t>
            </a:r>
            <a:r>
              <a:rPr sz="1600" dirty="0">
                <a:latin typeface="Calisto MT"/>
                <a:cs typeface="Calisto MT"/>
              </a:rPr>
              <a:t>$40,436</a:t>
            </a:r>
            <a:r>
              <a:rPr lang="en-US" sz="1600" dirty="0">
                <a:latin typeface="Calisto MT"/>
                <a:cs typeface="Calisto MT"/>
              </a:rPr>
              <a:t> annually</a:t>
            </a:r>
            <a:endParaRPr sz="1600" dirty="0">
              <a:latin typeface="Calisto MT"/>
              <a:cs typeface="Calisto MT"/>
            </a:endParaRPr>
          </a:p>
          <a:p>
            <a:pPr marL="240665" marR="5080" indent="-228600">
              <a:lnSpc>
                <a:spcPts val="1730"/>
              </a:lnSpc>
              <a:spcBef>
                <a:spcPts val="122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Calisto MT"/>
                <a:cs typeface="Calisto MT"/>
              </a:rPr>
              <a:t>Recovered</a:t>
            </a:r>
            <a:r>
              <a:rPr sz="1600" spc="-4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staff</a:t>
            </a:r>
            <a:r>
              <a:rPr sz="1600" spc="5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time</a:t>
            </a:r>
            <a:r>
              <a:rPr sz="1600" spc="-2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could</a:t>
            </a:r>
            <a:r>
              <a:rPr sz="1600" spc="-4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be spent</a:t>
            </a:r>
            <a:r>
              <a:rPr sz="1600" spc="-1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in</a:t>
            </a:r>
            <a:r>
              <a:rPr sz="1600" spc="-3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pursuit</a:t>
            </a:r>
            <a:r>
              <a:rPr sz="1600" spc="-5" dirty="0">
                <a:latin typeface="Calisto MT"/>
                <a:cs typeface="Calisto MT"/>
              </a:rPr>
              <a:t> </a:t>
            </a:r>
            <a:r>
              <a:rPr sz="1600" spc="-25" dirty="0">
                <a:latin typeface="Calisto MT"/>
                <a:cs typeface="Calisto MT"/>
              </a:rPr>
              <a:t>of </a:t>
            </a:r>
            <a:r>
              <a:rPr sz="1600" dirty="0">
                <a:latin typeface="Calisto MT"/>
                <a:cs typeface="Calisto MT"/>
              </a:rPr>
              <a:t>economic</a:t>
            </a:r>
            <a:r>
              <a:rPr sz="1600" spc="-5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development</a:t>
            </a:r>
            <a:r>
              <a:rPr sz="1600" spc="-1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incentives</a:t>
            </a:r>
            <a:r>
              <a:rPr sz="1600" spc="-2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or</a:t>
            </a:r>
            <a:r>
              <a:rPr sz="1600" spc="-6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other</a:t>
            </a:r>
            <a:r>
              <a:rPr sz="1600" spc="-5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revenue</a:t>
            </a:r>
            <a:r>
              <a:rPr lang="en-US" sz="1600" spc="-10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- </a:t>
            </a:r>
            <a:r>
              <a:rPr sz="1600" dirty="0">
                <a:latin typeface="Calisto MT"/>
                <a:cs typeface="Calisto MT"/>
              </a:rPr>
              <a:t>generating</a:t>
            </a:r>
            <a:r>
              <a:rPr sz="1600" spc="-6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work,</a:t>
            </a:r>
            <a:r>
              <a:rPr sz="1600" spc="-6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with</a:t>
            </a:r>
            <a:r>
              <a:rPr sz="1600" spc="-80" dirty="0">
                <a:latin typeface="Calisto MT"/>
                <a:cs typeface="Calisto MT"/>
              </a:rPr>
              <a:t> </a:t>
            </a:r>
            <a:r>
              <a:rPr lang="en-US" sz="1600" spc="-80" dirty="0">
                <a:latin typeface="Calisto MT"/>
                <a:cs typeface="Calisto MT"/>
              </a:rPr>
              <a:t>potential</a:t>
            </a:r>
            <a:r>
              <a:rPr sz="1600" spc="-1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of</a:t>
            </a:r>
            <a:r>
              <a:rPr lang="en-US" sz="1600" spc="100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$14k</a:t>
            </a:r>
            <a:r>
              <a:rPr sz="1600" spc="-1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– $16k</a:t>
            </a:r>
            <a:r>
              <a:rPr sz="1600" spc="-25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annually</a:t>
            </a:r>
            <a:endParaRPr sz="1600" dirty="0">
              <a:latin typeface="Calisto MT"/>
              <a:cs typeface="Calisto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672" y="722376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-3"/>
            <a:ext cx="4663439" cy="68578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926337"/>
            <a:ext cx="1096589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27575">
              <a:lnSpc>
                <a:spcPct val="100000"/>
              </a:lnSpc>
              <a:spcBef>
                <a:spcPts val="95"/>
              </a:spcBef>
            </a:pPr>
            <a:r>
              <a:rPr lang="en-US" spc="225" dirty="0"/>
              <a:t>CAC OPTION 2:</a:t>
            </a:r>
            <a:br>
              <a:rPr lang="en-US" spc="225" dirty="0"/>
            </a:br>
            <a:r>
              <a:rPr lang="en-US" spc="225" dirty="0"/>
              <a:t>STAFF HOURS BUDGET</a:t>
            </a:r>
            <a:endParaRPr spc="5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295413" y="2341160"/>
            <a:ext cx="6248400" cy="27026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26034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b="0" dirty="0">
                <a:latin typeface="Calisto MT"/>
                <a:cs typeface="Calisto MT"/>
              </a:rPr>
              <a:t>All</a:t>
            </a:r>
            <a:r>
              <a:rPr lang="en-US" sz="1600" b="0" spc="-6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CAC</a:t>
            </a:r>
            <a:r>
              <a:rPr lang="en-US" sz="1600" b="0" spc="-6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functions</a:t>
            </a:r>
            <a:r>
              <a:rPr lang="en-US" sz="1600" b="0" spc="-4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and</a:t>
            </a:r>
            <a:r>
              <a:rPr lang="en-US" sz="1600" b="0" spc="-6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procedures</a:t>
            </a:r>
            <a:r>
              <a:rPr lang="en-US" sz="1600" b="0" spc="-3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would</a:t>
            </a:r>
            <a:r>
              <a:rPr lang="en-US" sz="1600" b="0" spc="-55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remain </a:t>
            </a:r>
            <a:r>
              <a:rPr lang="en-US" sz="1600" b="0" dirty="0">
                <a:latin typeface="Calisto MT"/>
                <a:cs typeface="Calisto MT"/>
              </a:rPr>
              <a:t>the</a:t>
            </a:r>
            <a:r>
              <a:rPr lang="en-US" sz="1600" b="0" spc="-6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same,</a:t>
            </a:r>
            <a:r>
              <a:rPr lang="en-US" sz="1600" b="0" spc="-4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but</a:t>
            </a:r>
            <a:r>
              <a:rPr lang="en-US" sz="1600" b="0" spc="-7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members</a:t>
            </a:r>
            <a:r>
              <a:rPr lang="en-US" sz="1600" b="0" spc="-4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would</a:t>
            </a:r>
            <a:r>
              <a:rPr lang="en-US" sz="1600" b="0" spc="-60" dirty="0">
                <a:latin typeface="Calisto MT"/>
                <a:cs typeface="Calisto MT"/>
              </a:rPr>
              <a:t> </a:t>
            </a:r>
            <a:r>
              <a:rPr lang="en-US" sz="1600" b="0" spc="-25" dirty="0">
                <a:latin typeface="Calisto MT"/>
                <a:cs typeface="Calisto MT"/>
              </a:rPr>
              <a:t>have</a:t>
            </a:r>
            <a:r>
              <a:rPr lang="en-US" sz="1600" b="0" spc="-4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a</a:t>
            </a:r>
            <a:r>
              <a:rPr lang="en-US" sz="1600" b="0" spc="-60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monthly </a:t>
            </a:r>
            <a:r>
              <a:rPr lang="en-US" sz="1600" b="0" dirty="0">
                <a:latin typeface="Calisto MT"/>
                <a:cs typeface="Calisto MT"/>
              </a:rPr>
              <a:t>budget</a:t>
            </a:r>
            <a:r>
              <a:rPr lang="en-US" sz="1600" b="0" spc="-4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of</a:t>
            </a:r>
            <a:r>
              <a:rPr lang="en-US" sz="1600" b="0" spc="6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10</a:t>
            </a:r>
            <a:r>
              <a:rPr lang="en-US" sz="1600" b="0" spc="-5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staff</a:t>
            </a:r>
            <a:r>
              <a:rPr lang="en-US" sz="1600" b="0" spc="8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hours</a:t>
            </a:r>
            <a:r>
              <a:rPr lang="en-US" sz="1600" b="0" spc="-5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inclusive</a:t>
            </a:r>
            <a:r>
              <a:rPr lang="en-US" sz="1600" b="0" spc="-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of</a:t>
            </a:r>
            <a:r>
              <a:rPr lang="en-US" sz="1600" b="0" spc="6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meetings</a:t>
            </a:r>
          </a:p>
          <a:p>
            <a:pPr marL="240665" marR="40513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b="0" dirty="0">
                <a:latin typeface="Calisto MT"/>
                <a:cs typeface="Calisto MT"/>
              </a:rPr>
              <a:t>Hours</a:t>
            </a:r>
            <a:r>
              <a:rPr lang="en-US" sz="1600" b="0" spc="-1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not</a:t>
            </a:r>
            <a:r>
              <a:rPr lang="en-US" sz="1600" b="0" spc="-4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used</a:t>
            </a:r>
            <a:r>
              <a:rPr lang="en-US" sz="1600" b="0" spc="-2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in</a:t>
            </a:r>
            <a:r>
              <a:rPr lang="en-US" sz="1600" b="0" spc="-3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a</a:t>
            </a:r>
            <a:r>
              <a:rPr lang="en-US" sz="1600" b="0" spc="-3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month</a:t>
            </a:r>
            <a:r>
              <a:rPr lang="en-US" sz="1600" b="0" spc="-4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could</a:t>
            </a:r>
            <a:r>
              <a:rPr lang="en-US" sz="1600" b="0" spc="-1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carry</a:t>
            </a:r>
            <a:r>
              <a:rPr lang="en-US" sz="1600" b="0" spc="25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over</a:t>
            </a:r>
            <a:r>
              <a:rPr lang="en-US" sz="1600" b="0" spc="-50" dirty="0">
                <a:latin typeface="Calisto MT"/>
                <a:cs typeface="Calisto MT"/>
              </a:rPr>
              <a:t> </a:t>
            </a:r>
            <a:r>
              <a:rPr lang="en-US" b="0" spc="-25" dirty="0"/>
              <a:t>(120 hours/year)</a:t>
            </a:r>
            <a:endParaRPr lang="en-US" sz="1600" b="0" dirty="0">
              <a:latin typeface="Calisto MT"/>
              <a:cs typeface="Calisto MT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b="0" dirty="0">
                <a:latin typeface="Calisto MT"/>
                <a:cs typeface="Calisto MT"/>
              </a:rPr>
              <a:t>Calculated</a:t>
            </a:r>
            <a:r>
              <a:rPr lang="en-US" sz="1600" b="0" spc="-6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savings</a:t>
            </a:r>
            <a:r>
              <a:rPr lang="en-US" sz="1600" b="0" spc="-25" dirty="0">
                <a:latin typeface="Calisto MT"/>
                <a:cs typeface="Calisto MT"/>
              </a:rPr>
              <a:t> of up to </a:t>
            </a:r>
            <a:r>
              <a:rPr lang="en-US" sz="1600" b="0" dirty="0">
                <a:latin typeface="Calisto MT"/>
                <a:cs typeface="Calisto MT"/>
              </a:rPr>
              <a:t>$30,210 annually</a:t>
            </a:r>
            <a:endParaRPr lang="en-US" b="0" spc="-10" dirty="0"/>
          </a:p>
          <a:p>
            <a:pPr marL="240665" marR="5080" indent="-2286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b="0" spc="-10" dirty="0">
                <a:latin typeface="Calisto MT"/>
                <a:cs typeface="Calisto MT"/>
              </a:rPr>
              <a:t>Recovered</a:t>
            </a:r>
            <a:r>
              <a:rPr lang="en-US" sz="1600" b="0" spc="-2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staff</a:t>
            </a:r>
            <a:r>
              <a:rPr lang="en-US" sz="1600" b="0" spc="8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time</a:t>
            </a:r>
            <a:r>
              <a:rPr lang="en-US" sz="1600" b="0" spc="-2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could</a:t>
            </a:r>
            <a:r>
              <a:rPr lang="en-US" sz="1600" b="0" spc="-2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be</a:t>
            </a:r>
            <a:r>
              <a:rPr lang="en-US" sz="1600" b="0" spc="-45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spent </a:t>
            </a:r>
            <a:r>
              <a:rPr lang="en-US" sz="1600" b="0" dirty="0">
                <a:latin typeface="Calisto MT"/>
                <a:cs typeface="Calisto MT"/>
              </a:rPr>
              <a:t>in</a:t>
            </a:r>
            <a:r>
              <a:rPr lang="en-US" sz="1600" b="0" spc="-60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pursuit</a:t>
            </a:r>
            <a:r>
              <a:rPr lang="en-US" sz="1600" b="0" spc="-2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of</a:t>
            </a:r>
            <a:r>
              <a:rPr lang="en-US" sz="1600" b="0" spc="4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economic</a:t>
            </a:r>
            <a:r>
              <a:rPr lang="en-US" sz="1600" b="0" spc="-50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development</a:t>
            </a:r>
            <a:r>
              <a:rPr lang="en-US" sz="1600" b="0" spc="-45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incentives</a:t>
            </a:r>
            <a:r>
              <a:rPr lang="en-US" sz="1600" b="0" spc="-20" dirty="0">
                <a:latin typeface="Calisto MT"/>
                <a:cs typeface="Calisto MT"/>
              </a:rPr>
              <a:t> </a:t>
            </a:r>
            <a:r>
              <a:rPr lang="en-US" sz="1600" b="0" spc="-25" dirty="0">
                <a:latin typeface="Calisto MT"/>
                <a:cs typeface="Calisto MT"/>
              </a:rPr>
              <a:t>or </a:t>
            </a:r>
            <a:r>
              <a:rPr lang="en-US" sz="1600" b="0" dirty="0">
                <a:latin typeface="Calisto MT"/>
                <a:cs typeface="Calisto MT"/>
              </a:rPr>
              <a:t>other</a:t>
            </a:r>
            <a:r>
              <a:rPr lang="en-US" sz="1600" b="0" spc="-50" dirty="0">
                <a:latin typeface="Calisto MT"/>
                <a:cs typeface="Calisto MT"/>
              </a:rPr>
              <a:t> </a:t>
            </a:r>
            <a:r>
              <a:rPr lang="en-US" sz="1600" b="0" spc="-30" dirty="0">
                <a:latin typeface="Calisto MT"/>
                <a:cs typeface="Calisto MT"/>
              </a:rPr>
              <a:t>revenue-</a:t>
            </a:r>
            <a:r>
              <a:rPr lang="en-US" sz="1600" b="0" dirty="0">
                <a:latin typeface="Calisto MT"/>
                <a:cs typeface="Calisto MT"/>
              </a:rPr>
              <a:t>generating work,</a:t>
            </a:r>
            <a:r>
              <a:rPr lang="en-US" sz="1600" b="0" spc="-4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with</a:t>
            </a:r>
            <a:r>
              <a:rPr lang="en-US" sz="1600" b="0" spc="-50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potential</a:t>
            </a:r>
            <a:r>
              <a:rPr lang="en-US" sz="1600" b="0" dirty="0">
                <a:latin typeface="Calisto MT"/>
                <a:cs typeface="Calisto MT"/>
              </a:rPr>
              <a:t> of</a:t>
            </a:r>
            <a:r>
              <a:rPr lang="en-US" sz="1600" b="0" spc="7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$9k</a:t>
            </a:r>
            <a:r>
              <a:rPr lang="en-US" sz="1600" b="0" spc="-5" dirty="0">
                <a:latin typeface="Calisto MT"/>
                <a:cs typeface="Calisto MT"/>
              </a:rPr>
              <a:t> </a:t>
            </a:r>
            <a:r>
              <a:rPr lang="en-US" sz="1600" b="0" dirty="0">
                <a:latin typeface="Calisto MT"/>
                <a:cs typeface="Calisto MT"/>
              </a:rPr>
              <a:t>–</a:t>
            </a:r>
            <a:r>
              <a:rPr lang="en-US" sz="1600" b="0" spc="-30" dirty="0">
                <a:latin typeface="Calisto MT"/>
                <a:cs typeface="Calisto MT"/>
              </a:rPr>
              <a:t> </a:t>
            </a:r>
            <a:r>
              <a:rPr lang="en-US" sz="1600" b="0" spc="-20" dirty="0">
                <a:latin typeface="Calisto MT"/>
                <a:cs typeface="Calisto MT"/>
              </a:rPr>
              <a:t>$11k</a:t>
            </a:r>
            <a:r>
              <a:rPr lang="en-US" sz="1600" b="0" spc="500" dirty="0">
                <a:latin typeface="Calisto MT"/>
                <a:cs typeface="Calisto MT"/>
              </a:rPr>
              <a:t> </a:t>
            </a:r>
            <a:r>
              <a:rPr lang="en-US" sz="1600" b="0" spc="-10" dirty="0">
                <a:latin typeface="Calisto MT"/>
                <a:cs typeface="Calisto MT"/>
              </a:rPr>
              <a:t>annually</a:t>
            </a:r>
            <a:endParaRPr lang="en-US" sz="1600" b="0" dirty="0">
              <a:latin typeface="Calisto MT"/>
              <a:cs typeface="Calisto MT"/>
            </a:endParaRPr>
          </a:p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5346827" y="722376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0739" y="-3"/>
            <a:ext cx="577126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926337"/>
            <a:ext cx="502574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pc="90" dirty="0"/>
              <a:t>CAC OPTION 3:</a:t>
            </a:r>
            <a:br>
              <a:rPr lang="en-US" spc="90" dirty="0"/>
            </a:br>
            <a:r>
              <a:rPr spc="90" dirty="0"/>
              <a:t>S</a:t>
            </a:r>
            <a:r>
              <a:rPr lang="en-US" spc="90" dirty="0"/>
              <a:t>TATUS QUO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2667000"/>
            <a:ext cx="5438140" cy="24436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600" dirty="0">
                <a:solidFill>
                  <a:schemeClr val="tx1"/>
                </a:solidFill>
                <a:latin typeface="Calisto MT"/>
                <a:ea typeface="+mn-ea"/>
              </a:rPr>
              <a:t>Meeting commitments and staff support hours would not be changed at this time</a:t>
            </a: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dirty="0">
                <a:solidFill>
                  <a:schemeClr val="tx1"/>
                </a:solidFill>
                <a:latin typeface="Calisto MT"/>
                <a:ea typeface="+mn-ea"/>
              </a:rPr>
              <a:t>No savings of staff hours would result</a:t>
            </a: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dirty="0">
                <a:solidFill>
                  <a:schemeClr val="tx1"/>
                </a:solidFill>
                <a:latin typeface="Calisto MT"/>
                <a:ea typeface="+mn-ea"/>
              </a:rPr>
              <a:t>No additional revenue would be anticipated, as staff not available to work on revenue-generating projects</a:t>
            </a: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dirty="0">
                <a:solidFill>
                  <a:schemeClr val="tx1"/>
                </a:solidFill>
                <a:latin typeface="Calisto MT"/>
                <a:ea typeface="+mn-ea"/>
              </a:rPr>
              <a:t>Additional costs could accrue as outside consultants may be needed to complete state-mandated work by deadlines (for example, implementation of Housing Element programs)</a:t>
            </a:r>
          </a:p>
        </p:txBody>
      </p:sp>
      <p:sp>
        <p:nvSpPr>
          <p:cNvPr id="5" name="object 5"/>
          <p:cNvSpPr/>
          <p:nvPr/>
        </p:nvSpPr>
        <p:spPr>
          <a:xfrm>
            <a:off x="804672" y="722376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779" y="5823610"/>
            <a:ext cx="8662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150" dirty="0">
                <a:solidFill>
                  <a:srgbClr val="FFFFFF"/>
                </a:solidFill>
              </a:rPr>
              <a:t>THANK YOU</a:t>
            </a:r>
            <a:endParaRPr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BC0F2-AD26-CFB1-5D3F-64BEF2A883A2}"/>
              </a:ext>
            </a:extLst>
          </p:cNvPr>
          <p:cNvSpPr txBox="1"/>
          <p:nvPr/>
        </p:nvSpPr>
        <p:spPr>
          <a:xfrm>
            <a:off x="7391400" y="5486400"/>
            <a:ext cx="4903586" cy="1611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340995">
              <a:lnSpc>
                <a:spcPct val="11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bg1"/>
                </a:solidFill>
                <a:latin typeface="Calisto MT"/>
                <a:ea typeface="+mn-ea"/>
              </a:rPr>
              <a:t>Jane Riley, AICP</a:t>
            </a:r>
          </a:p>
          <a:p>
            <a:pPr marL="12700" marR="340995">
              <a:lnSpc>
                <a:spcPct val="11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bg1"/>
                </a:solidFill>
                <a:latin typeface="Calisto MT"/>
                <a:ea typeface="+mn-ea"/>
              </a:rPr>
              <a:t>Community Development Director (interim)</a:t>
            </a:r>
          </a:p>
          <a:p>
            <a:pPr marL="12700" marR="340995">
              <a:lnSpc>
                <a:spcPct val="11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bg1"/>
                </a:solidFill>
                <a:latin typeface="Calisto MT"/>
                <a:ea typeface="+mn-ea"/>
              </a:rPr>
              <a:t>707-823-6167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800" dirty="0">
                <a:solidFill>
                  <a:schemeClr val="bg1"/>
                </a:solidFill>
                <a:latin typeface="Calisto M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jriley@cityofsebastopol.gov</a:t>
            </a:r>
            <a:endParaRPr lang="en-US" sz="1800" dirty="0">
              <a:solidFill>
                <a:schemeClr val="bg1"/>
              </a:solidFill>
              <a:latin typeface="Calisto MT"/>
              <a:ea typeface="+mn-e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481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Calisto MT</vt:lpstr>
      <vt:lpstr>Times New Roman</vt:lpstr>
      <vt:lpstr>Office Theme</vt:lpstr>
      <vt:lpstr>12/3/2024 SEBASTOPOL CITY COUNCIL DISCUSSION:   CONTINUED WORK OF THE CLIMATE ACTION COMMITTEE AND BUDGET CONSIDERATIONS</vt:lpstr>
      <vt:lpstr>COST &amp; REVENUE NOTES</vt:lpstr>
      <vt:lpstr>FY 23/24 CAC RELATED WORK “COST” SUMMARY (24/25 RATES)</vt:lpstr>
      <vt:lpstr>CAC OPTION 1: NO BROWN ACT BODY</vt:lpstr>
      <vt:lpstr>CAC OPTION 2: STAFF HOURS BUDGET</vt:lpstr>
      <vt:lpstr>CAC OPTION 3: STATUS QUO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Jane Riley, AICP</dc:creator>
  <cp:lastModifiedBy>Mary Gourley</cp:lastModifiedBy>
  <cp:revision>3</cp:revision>
  <dcterms:created xsi:type="dcterms:W3CDTF">2024-11-25T20:33:16Z</dcterms:created>
  <dcterms:modified xsi:type="dcterms:W3CDTF">2024-11-26T21:10:29Z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2024-11-25T00:00:00Z</vt:filetime>
  </property>
  <property fmtid="{D5CDD505-2E9C-101B-9397-08002B2CF9AE}" pid="5" name="Producer">
    <vt:lpwstr>Microsoft® PowerPoint® for Microsoft 365</vt:lpwstr>
  </property>
</Properties>
</file>