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26"/>
  </p:normalViewPr>
  <p:slideViewPr>
    <p:cSldViewPr snapToGrid="0">
      <p:cViewPr varScale="1">
        <p:scale>
          <a:sx n="90" d="100"/>
          <a:sy n="9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EA208-99AE-407E-9331-2FABF7834A7D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E06EF7D-76C4-4E31-A41F-0C3BB3B3D9B4}">
      <dgm:prSet/>
      <dgm:spPr/>
      <dgm:t>
        <a:bodyPr/>
        <a:lstStyle/>
        <a:p>
          <a:r>
            <a:rPr lang="en-US"/>
            <a:t>Local production</a:t>
          </a:r>
        </a:p>
      </dgm:t>
    </dgm:pt>
    <dgm:pt modelId="{1D8FB8D0-04AE-4161-B2B0-446493AAD00F}" type="parTrans" cxnId="{2A55808C-BC2F-4180-83BC-C858792220AC}">
      <dgm:prSet/>
      <dgm:spPr/>
      <dgm:t>
        <a:bodyPr/>
        <a:lstStyle/>
        <a:p>
          <a:endParaRPr lang="en-US"/>
        </a:p>
      </dgm:t>
    </dgm:pt>
    <dgm:pt modelId="{87324687-602A-4F93-AD89-B25D0230F82C}" type="sibTrans" cxnId="{2A55808C-BC2F-4180-83BC-C858792220AC}">
      <dgm:prSet/>
      <dgm:spPr/>
      <dgm:t>
        <a:bodyPr/>
        <a:lstStyle/>
        <a:p>
          <a:endParaRPr lang="en-US"/>
        </a:p>
      </dgm:t>
    </dgm:pt>
    <dgm:pt modelId="{B856B7D0-02B0-4465-B391-E5037220AEBA}">
      <dgm:prSet/>
      <dgm:spPr/>
      <dgm:t>
        <a:bodyPr/>
        <a:lstStyle/>
        <a:p>
          <a:r>
            <a:rPr lang="en-US"/>
            <a:t>Local storage</a:t>
          </a:r>
        </a:p>
      </dgm:t>
    </dgm:pt>
    <dgm:pt modelId="{91577760-A43D-45A7-9113-ABA83F636D2C}" type="parTrans" cxnId="{7046868E-7CA5-48EF-AB67-4AB6EFD885FF}">
      <dgm:prSet/>
      <dgm:spPr/>
      <dgm:t>
        <a:bodyPr/>
        <a:lstStyle/>
        <a:p>
          <a:endParaRPr lang="en-US"/>
        </a:p>
      </dgm:t>
    </dgm:pt>
    <dgm:pt modelId="{4BAC184E-5E9F-4FBE-ABD4-F61770FD49E0}" type="sibTrans" cxnId="{7046868E-7CA5-48EF-AB67-4AB6EFD885FF}">
      <dgm:prSet/>
      <dgm:spPr/>
      <dgm:t>
        <a:bodyPr/>
        <a:lstStyle/>
        <a:p>
          <a:endParaRPr lang="en-US"/>
        </a:p>
      </dgm:t>
    </dgm:pt>
    <dgm:pt modelId="{216339E1-B317-4F3B-AEDC-8B29E6D27C78}">
      <dgm:prSet/>
      <dgm:spPr/>
      <dgm:t>
        <a:bodyPr/>
        <a:lstStyle/>
        <a:p>
          <a:r>
            <a:rPr lang="en-US"/>
            <a:t>Local control</a:t>
          </a:r>
        </a:p>
      </dgm:t>
    </dgm:pt>
    <dgm:pt modelId="{CE77D8EF-BFA1-486A-9501-389A0D0A75DE}" type="parTrans" cxnId="{E1B00D40-E4CB-49C0-99C2-B794AFF33E71}">
      <dgm:prSet/>
      <dgm:spPr/>
      <dgm:t>
        <a:bodyPr/>
        <a:lstStyle/>
        <a:p>
          <a:endParaRPr lang="en-US"/>
        </a:p>
      </dgm:t>
    </dgm:pt>
    <dgm:pt modelId="{255CBE33-18BA-448F-9A29-5EBA9B5DECD9}" type="sibTrans" cxnId="{E1B00D40-E4CB-49C0-99C2-B794AFF33E71}">
      <dgm:prSet/>
      <dgm:spPr/>
      <dgm:t>
        <a:bodyPr/>
        <a:lstStyle/>
        <a:p>
          <a:endParaRPr lang="en-US"/>
        </a:p>
      </dgm:t>
    </dgm:pt>
    <dgm:pt modelId="{972D0748-B7A7-4F1B-8EF5-55D2AED39537}">
      <dgm:prSet/>
      <dgm:spPr/>
      <dgm:t>
        <a:bodyPr/>
        <a:lstStyle/>
        <a:p>
          <a:r>
            <a:rPr lang="en-US"/>
            <a:t>Local benefits</a:t>
          </a:r>
        </a:p>
      </dgm:t>
    </dgm:pt>
    <dgm:pt modelId="{5EF6DB2C-001B-4293-8740-41A9BFC3B19A}" type="parTrans" cxnId="{6909BEC0-482E-4B15-9DB8-9DEBAC84C9CC}">
      <dgm:prSet/>
      <dgm:spPr/>
      <dgm:t>
        <a:bodyPr/>
        <a:lstStyle/>
        <a:p>
          <a:endParaRPr lang="en-US"/>
        </a:p>
      </dgm:t>
    </dgm:pt>
    <dgm:pt modelId="{62CCD774-F72A-4FA5-933F-B7F0864CBDEE}" type="sibTrans" cxnId="{6909BEC0-482E-4B15-9DB8-9DEBAC84C9CC}">
      <dgm:prSet/>
      <dgm:spPr/>
      <dgm:t>
        <a:bodyPr/>
        <a:lstStyle/>
        <a:p>
          <a:endParaRPr lang="en-US"/>
        </a:p>
      </dgm:t>
    </dgm:pt>
    <dgm:pt modelId="{FCC7C382-08A2-804E-A3C9-2B84A7362BB0}" type="pres">
      <dgm:prSet presAssocID="{4B6EA208-99AE-407E-9331-2FABF7834A7D}" presName="matrix" presStyleCnt="0">
        <dgm:presLayoutVars>
          <dgm:chMax val="1"/>
          <dgm:dir/>
          <dgm:resizeHandles val="exact"/>
        </dgm:presLayoutVars>
      </dgm:prSet>
      <dgm:spPr/>
    </dgm:pt>
    <dgm:pt modelId="{6431AAAA-C749-884B-A9E7-2E7C8F02547E}" type="pres">
      <dgm:prSet presAssocID="{4B6EA208-99AE-407E-9331-2FABF7834A7D}" presName="diamond" presStyleLbl="bgShp" presStyleIdx="0" presStyleCnt="1"/>
      <dgm:spPr/>
    </dgm:pt>
    <dgm:pt modelId="{0EE2FFAC-8133-6E41-A09B-AC2702E5D628}" type="pres">
      <dgm:prSet presAssocID="{4B6EA208-99AE-407E-9331-2FABF7834A7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EF0A0C3-BFE7-6D4E-9A65-72ADECB48CD2}" type="pres">
      <dgm:prSet presAssocID="{4B6EA208-99AE-407E-9331-2FABF7834A7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3269407-5333-184C-807F-9950C47064DA}" type="pres">
      <dgm:prSet presAssocID="{4B6EA208-99AE-407E-9331-2FABF7834A7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3C6CD27-B1CB-4E4E-84BD-3869855ECEC8}" type="pres">
      <dgm:prSet presAssocID="{4B6EA208-99AE-407E-9331-2FABF7834A7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CDD1C12-7E9A-194E-9FBF-8FA3DD4C6997}" type="presOf" srcId="{4B6EA208-99AE-407E-9331-2FABF7834A7D}" destId="{FCC7C382-08A2-804E-A3C9-2B84A7362BB0}" srcOrd="0" destOrd="0" presId="urn:microsoft.com/office/officeart/2005/8/layout/matrix3"/>
    <dgm:cxn modelId="{E1B00D40-E4CB-49C0-99C2-B794AFF33E71}" srcId="{4B6EA208-99AE-407E-9331-2FABF7834A7D}" destId="{216339E1-B317-4F3B-AEDC-8B29E6D27C78}" srcOrd="2" destOrd="0" parTransId="{CE77D8EF-BFA1-486A-9501-389A0D0A75DE}" sibTransId="{255CBE33-18BA-448F-9A29-5EBA9B5DECD9}"/>
    <dgm:cxn modelId="{4336934D-45BE-2A4A-823C-7CCE14CEA23E}" type="presOf" srcId="{AE06EF7D-76C4-4E31-A41F-0C3BB3B3D9B4}" destId="{0EE2FFAC-8133-6E41-A09B-AC2702E5D628}" srcOrd="0" destOrd="0" presId="urn:microsoft.com/office/officeart/2005/8/layout/matrix3"/>
    <dgm:cxn modelId="{5BFFCF52-9968-0042-83D2-F4EC96A0FAFA}" type="presOf" srcId="{216339E1-B317-4F3B-AEDC-8B29E6D27C78}" destId="{D3269407-5333-184C-807F-9950C47064DA}" srcOrd="0" destOrd="0" presId="urn:microsoft.com/office/officeart/2005/8/layout/matrix3"/>
    <dgm:cxn modelId="{2A55808C-BC2F-4180-83BC-C858792220AC}" srcId="{4B6EA208-99AE-407E-9331-2FABF7834A7D}" destId="{AE06EF7D-76C4-4E31-A41F-0C3BB3B3D9B4}" srcOrd="0" destOrd="0" parTransId="{1D8FB8D0-04AE-4161-B2B0-446493AAD00F}" sibTransId="{87324687-602A-4F93-AD89-B25D0230F82C}"/>
    <dgm:cxn modelId="{7046868E-7CA5-48EF-AB67-4AB6EFD885FF}" srcId="{4B6EA208-99AE-407E-9331-2FABF7834A7D}" destId="{B856B7D0-02B0-4465-B391-E5037220AEBA}" srcOrd="1" destOrd="0" parTransId="{91577760-A43D-45A7-9113-ABA83F636D2C}" sibTransId="{4BAC184E-5E9F-4FBE-ABD4-F61770FD49E0}"/>
    <dgm:cxn modelId="{325EAC92-FF02-BB4C-828D-D8C82C9CE325}" type="presOf" srcId="{B856B7D0-02B0-4465-B391-E5037220AEBA}" destId="{FEF0A0C3-BFE7-6D4E-9A65-72ADECB48CD2}" srcOrd="0" destOrd="0" presId="urn:microsoft.com/office/officeart/2005/8/layout/matrix3"/>
    <dgm:cxn modelId="{6909BEC0-482E-4B15-9DB8-9DEBAC84C9CC}" srcId="{4B6EA208-99AE-407E-9331-2FABF7834A7D}" destId="{972D0748-B7A7-4F1B-8EF5-55D2AED39537}" srcOrd="3" destOrd="0" parTransId="{5EF6DB2C-001B-4293-8740-41A9BFC3B19A}" sibTransId="{62CCD774-F72A-4FA5-933F-B7F0864CBDEE}"/>
    <dgm:cxn modelId="{B17D9AF5-AA11-FF4C-8CA7-C3228C3EE8EB}" type="presOf" srcId="{972D0748-B7A7-4F1B-8EF5-55D2AED39537}" destId="{D3C6CD27-B1CB-4E4E-84BD-3869855ECEC8}" srcOrd="0" destOrd="0" presId="urn:microsoft.com/office/officeart/2005/8/layout/matrix3"/>
    <dgm:cxn modelId="{F0E7ECAD-EFCA-DD4C-83C0-827C6BCF0D8D}" type="presParOf" srcId="{FCC7C382-08A2-804E-A3C9-2B84A7362BB0}" destId="{6431AAAA-C749-884B-A9E7-2E7C8F02547E}" srcOrd="0" destOrd="0" presId="urn:microsoft.com/office/officeart/2005/8/layout/matrix3"/>
    <dgm:cxn modelId="{5FA5A4D0-6822-A14B-B802-034C55338B8C}" type="presParOf" srcId="{FCC7C382-08A2-804E-A3C9-2B84A7362BB0}" destId="{0EE2FFAC-8133-6E41-A09B-AC2702E5D628}" srcOrd="1" destOrd="0" presId="urn:microsoft.com/office/officeart/2005/8/layout/matrix3"/>
    <dgm:cxn modelId="{20241ECE-D7B2-794D-9943-214EDDE08165}" type="presParOf" srcId="{FCC7C382-08A2-804E-A3C9-2B84A7362BB0}" destId="{FEF0A0C3-BFE7-6D4E-9A65-72ADECB48CD2}" srcOrd="2" destOrd="0" presId="urn:microsoft.com/office/officeart/2005/8/layout/matrix3"/>
    <dgm:cxn modelId="{4CCD6E89-6042-D049-9A1F-F2407A579E52}" type="presParOf" srcId="{FCC7C382-08A2-804E-A3C9-2B84A7362BB0}" destId="{D3269407-5333-184C-807F-9950C47064DA}" srcOrd="3" destOrd="0" presId="urn:microsoft.com/office/officeart/2005/8/layout/matrix3"/>
    <dgm:cxn modelId="{4E7CE013-7BC6-5546-A745-5EEB4A23CEE3}" type="presParOf" srcId="{FCC7C382-08A2-804E-A3C9-2B84A7362BB0}" destId="{D3C6CD27-B1CB-4E4E-84BD-3869855ECEC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E91595-BE83-422E-A071-F57E05C97CD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D62AC4-6F1A-41FD-ABD6-C409A77B8CCE}">
      <dgm:prSet/>
      <dgm:spPr/>
      <dgm:t>
        <a:bodyPr/>
        <a:lstStyle/>
        <a:p>
          <a:r>
            <a:rPr lang="en-US" b="0" i="0"/>
            <a:t>There is an emerging physical distribution problem that is worrying the utilities.</a:t>
          </a:r>
          <a:endParaRPr lang="en-US"/>
        </a:p>
      </dgm:t>
    </dgm:pt>
    <dgm:pt modelId="{7E2D41D1-B8F2-4B07-AA49-696EDE798181}" type="parTrans" cxnId="{089E70E6-12D4-432F-B8B0-A4C6084F8E8B}">
      <dgm:prSet/>
      <dgm:spPr/>
      <dgm:t>
        <a:bodyPr/>
        <a:lstStyle/>
        <a:p>
          <a:endParaRPr lang="en-US"/>
        </a:p>
      </dgm:t>
    </dgm:pt>
    <dgm:pt modelId="{5193978A-BBC1-4169-ADFF-E5A3B33DD425}" type="sibTrans" cxnId="{089E70E6-12D4-432F-B8B0-A4C6084F8E8B}">
      <dgm:prSet/>
      <dgm:spPr/>
      <dgm:t>
        <a:bodyPr/>
        <a:lstStyle/>
        <a:p>
          <a:endParaRPr lang="en-US"/>
        </a:p>
      </dgm:t>
    </dgm:pt>
    <dgm:pt modelId="{ABC42A57-1DB5-4079-88F3-575F826E07EB}">
      <dgm:prSet/>
      <dgm:spPr/>
      <dgm:t>
        <a:bodyPr/>
        <a:lstStyle/>
        <a:p>
          <a:r>
            <a:rPr lang="en-US" b="0" i="0"/>
            <a:t>PG&amp;E does have a microgrid effort and recognizes changes are required.</a:t>
          </a:r>
          <a:endParaRPr lang="en-US"/>
        </a:p>
      </dgm:t>
    </dgm:pt>
    <dgm:pt modelId="{E642CEF4-E873-4219-8C72-CA5731F78484}" type="parTrans" cxnId="{64B6C554-5546-41AC-99C2-8B3908133965}">
      <dgm:prSet/>
      <dgm:spPr/>
      <dgm:t>
        <a:bodyPr/>
        <a:lstStyle/>
        <a:p>
          <a:endParaRPr lang="en-US"/>
        </a:p>
      </dgm:t>
    </dgm:pt>
    <dgm:pt modelId="{2F0E7472-4B8B-4480-8021-18DD4E4CF6E7}" type="sibTrans" cxnId="{64B6C554-5546-41AC-99C2-8B3908133965}">
      <dgm:prSet/>
      <dgm:spPr/>
      <dgm:t>
        <a:bodyPr/>
        <a:lstStyle/>
        <a:p>
          <a:endParaRPr lang="en-US"/>
        </a:p>
      </dgm:t>
    </dgm:pt>
    <dgm:pt modelId="{A4276CF8-F780-4DEE-8338-92DFC25548A7}">
      <dgm:prSet/>
      <dgm:spPr/>
      <dgm:t>
        <a:bodyPr/>
        <a:lstStyle/>
        <a:p>
          <a:r>
            <a:rPr lang="en-US" b="0" i="0"/>
            <a:t>Sonoma Clean Power is looking at how we can take advantage of all the solar we currently get without having to transmit it back to PG&amp;E.</a:t>
          </a:r>
          <a:endParaRPr lang="en-US"/>
        </a:p>
      </dgm:t>
    </dgm:pt>
    <dgm:pt modelId="{3587946B-D8A4-4DC6-BE28-1967253C06B1}" type="parTrans" cxnId="{E1A01D59-6B6B-4A9E-8F3E-8367A347EEDA}">
      <dgm:prSet/>
      <dgm:spPr/>
      <dgm:t>
        <a:bodyPr/>
        <a:lstStyle/>
        <a:p>
          <a:endParaRPr lang="en-US"/>
        </a:p>
      </dgm:t>
    </dgm:pt>
    <dgm:pt modelId="{4C2EC333-934B-4969-81FC-06494CEFA421}" type="sibTrans" cxnId="{E1A01D59-6B6B-4A9E-8F3E-8367A347EEDA}">
      <dgm:prSet/>
      <dgm:spPr/>
      <dgm:t>
        <a:bodyPr/>
        <a:lstStyle/>
        <a:p>
          <a:endParaRPr lang="en-US"/>
        </a:p>
      </dgm:t>
    </dgm:pt>
    <dgm:pt modelId="{C105E909-D3B7-4565-AF37-85F92EE09C0E}">
      <dgm:prSet/>
      <dgm:spPr/>
      <dgm:t>
        <a:bodyPr/>
        <a:lstStyle/>
        <a:p>
          <a:r>
            <a:rPr lang="en-US" b="0" i="0"/>
            <a:t>Current tarif</a:t>
          </a:r>
          <a:r>
            <a:rPr lang="en-US"/>
            <a:t>f </a:t>
          </a:r>
          <a:r>
            <a:rPr lang="en-US" b="0" i="0"/>
            <a:t>structures and regulations protect the regulated monopolies' business, making community energy financially unfavorable (need for more engagement from municipal officials).</a:t>
          </a:r>
          <a:endParaRPr lang="en-US"/>
        </a:p>
      </dgm:t>
    </dgm:pt>
    <dgm:pt modelId="{DCFB86F9-8D36-407B-98DA-85C466C91794}" type="parTrans" cxnId="{A6CFD28A-97EE-4CF6-BBA5-3D875BDC5C67}">
      <dgm:prSet/>
      <dgm:spPr/>
      <dgm:t>
        <a:bodyPr/>
        <a:lstStyle/>
        <a:p>
          <a:endParaRPr lang="en-US"/>
        </a:p>
      </dgm:t>
    </dgm:pt>
    <dgm:pt modelId="{3A0E3BDB-82D9-4632-85C6-B14E340C2226}" type="sibTrans" cxnId="{A6CFD28A-97EE-4CF6-BBA5-3D875BDC5C67}">
      <dgm:prSet/>
      <dgm:spPr/>
      <dgm:t>
        <a:bodyPr/>
        <a:lstStyle/>
        <a:p>
          <a:endParaRPr lang="en-US"/>
        </a:p>
      </dgm:t>
    </dgm:pt>
    <dgm:pt modelId="{AE699608-1A91-464E-8155-6287945C075E}">
      <dgm:prSet/>
      <dgm:spPr/>
      <dgm:t>
        <a:bodyPr/>
        <a:lstStyle/>
        <a:p>
          <a:r>
            <a:rPr lang="en-US" b="0" i="0" dirty="0"/>
            <a:t>Need for more creative ways to increase EV daytime charging when solar power production is highest.</a:t>
          </a:r>
          <a:endParaRPr lang="en-US" dirty="0"/>
        </a:p>
      </dgm:t>
    </dgm:pt>
    <dgm:pt modelId="{4E33F37F-4481-4AD8-8937-B1C6C28CD0A7}" type="parTrans" cxnId="{497DA128-B2D2-4CAA-806F-C17C27D07658}">
      <dgm:prSet/>
      <dgm:spPr/>
      <dgm:t>
        <a:bodyPr/>
        <a:lstStyle/>
        <a:p>
          <a:endParaRPr lang="en-US"/>
        </a:p>
      </dgm:t>
    </dgm:pt>
    <dgm:pt modelId="{2AB7EB20-56F8-47BE-8580-DB73AA947334}" type="sibTrans" cxnId="{497DA128-B2D2-4CAA-806F-C17C27D07658}">
      <dgm:prSet/>
      <dgm:spPr/>
      <dgm:t>
        <a:bodyPr/>
        <a:lstStyle/>
        <a:p>
          <a:endParaRPr lang="en-US"/>
        </a:p>
      </dgm:t>
    </dgm:pt>
    <dgm:pt modelId="{60D65F1C-4747-CB44-B680-92A77B96E079}" type="pres">
      <dgm:prSet presAssocID="{0AE91595-BE83-422E-A071-F57E05C97CD8}" presName="vert0" presStyleCnt="0">
        <dgm:presLayoutVars>
          <dgm:dir/>
          <dgm:animOne val="branch"/>
          <dgm:animLvl val="lvl"/>
        </dgm:presLayoutVars>
      </dgm:prSet>
      <dgm:spPr/>
    </dgm:pt>
    <dgm:pt modelId="{F5F3C3EB-FCA8-AE48-96A6-133F0EB8AFC3}" type="pres">
      <dgm:prSet presAssocID="{55D62AC4-6F1A-41FD-ABD6-C409A77B8CCE}" presName="thickLine" presStyleLbl="alignNode1" presStyleIdx="0" presStyleCnt="5"/>
      <dgm:spPr/>
    </dgm:pt>
    <dgm:pt modelId="{54C11493-678E-A147-A8A0-1027BE424D61}" type="pres">
      <dgm:prSet presAssocID="{55D62AC4-6F1A-41FD-ABD6-C409A77B8CCE}" presName="horz1" presStyleCnt="0"/>
      <dgm:spPr/>
    </dgm:pt>
    <dgm:pt modelId="{79B90125-553C-5C4A-A0F1-BD3CA1538B64}" type="pres">
      <dgm:prSet presAssocID="{55D62AC4-6F1A-41FD-ABD6-C409A77B8CCE}" presName="tx1" presStyleLbl="revTx" presStyleIdx="0" presStyleCnt="5"/>
      <dgm:spPr/>
    </dgm:pt>
    <dgm:pt modelId="{D6CDFCF8-C0F6-0B48-BBBD-3E18AC880FB9}" type="pres">
      <dgm:prSet presAssocID="{55D62AC4-6F1A-41FD-ABD6-C409A77B8CCE}" presName="vert1" presStyleCnt="0"/>
      <dgm:spPr/>
    </dgm:pt>
    <dgm:pt modelId="{D6B738FC-0222-F44C-B435-0AF33C8F58C4}" type="pres">
      <dgm:prSet presAssocID="{ABC42A57-1DB5-4079-88F3-575F826E07EB}" presName="thickLine" presStyleLbl="alignNode1" presStyleIdx="1" presStyleCnt="5"/>
      <dgm:spPr/>
    </dgm:pt>
    <dgm:pt modelId="{3EEE2587-137F-2140-9F45-EB728F0ABB35}" type="pres">
      <dgm:prSet presAssocID="{ABC42A57-1DB5-4079-88F3-575F826E07EB}" presName="horz1" presStyleCnt="0"/>
      <dgm:spPr/>
    </dgm:pt>
    <dgm:pt modelId="{6A20965C-5714-424B-A668-2D8A60A00699}" type="pres">
      <dgm:prSet presAssocID="{ABC42A57-1DB5-4079-88F3-575F826E07EB}" presName="tx1" presStyleLbl="revTx" presStyleIdx="1" presStyleCnt="5"/>
      <dgm:spPr/>
    </dgm:pt>
    <dgm:pt modelId="{056E57DD-EE82-4B4B-B9A7-04E7936F8153}" type="pres">
      <dgm:prSet presAssocID="{ABC42A57-1DB5-4079-88F3-575F826E07EB}" presName="vert1" presStyleCnt="0"/>
      <dgm:spPr/>
    </dgm:pt>
    <dgm:pt modelId="{EBBAAB07-ADCA-A54B-901A-2EFDF4D72714}" type="pres">
      <dgm:prSet presAssocID="{A4276CF8-F780-4DEE-8338-92DFC25548A7}" presName="thickLine" presStyleLbl="alignNode1" presStyleIdx="2" presStyleCnt="5"/>
      <dgm:spPr/>
    </dgm:pt>
    <dgm:pt modelId="{BE0A5628-0CEB-ED45-8A9D-3CCE0F62EDD7}" type="pres">
      <dgm:prSet presAssocID="{A4276CF8-F780-4DEE-8338-92DFC25548A7}" presName="horz1" presStyleCnt="0"/>
      <dgm:spPr/>
    </dgm:pt>
    <dgm:pt modelId="{2854AD9E-09A8-BF49-8952-8D2C09A6C49C}" type="pres">
      <dgm:prSet presAssocID="{A4276CF8-F780-4DEE-8338-92DFC25548A7}" presName="tx1" presStyleLbl="revTx" presStyleIdx="2" presStyleCnt="5"/>
      <dgm:spPr/>
    </dgm:pt>
    <dgm:pt modelId="{2F52FD00-A4E1-DA4F-B8FF-378A31F387C5}" type="pres">
      <dgm:prSet presAssocID="{A4276CF8-F780-4DEE-8338-92DFC25548A7}" presName="vert1" presStyleCnt="0"/>
      <dgm:spPr/>
    </dgm:pt>
    <dgm:pt modelId="{DD175B36-8FFA-BD44-A751-D5571F1A0819}" type="pres">
      <dgm:prSet presAssocID="{C105E909-D3B7-4565-AF37-85F92EE09C0E}" presName="thickLine" presStyleLbl="alignNode1" presStyleIdx="3" presStyleCnt="5"/>
      <dgm:spPr/>
    </dgm:pt>
    <dgm:pt modelId="{87480921-DF16-5D45-AC71-B4F5A4D43559}" type="pres">
      <dgm:prSet presAssocID="{C105E909-D3B7-4565-AF37-85F92EE09C0E}" presName="horz1" presStyleCnt="0"/>
      <dgm:spPr/>
    </dgm:pt>
    <dgm:pt modelId="{30082DEA-842A-C447-82C6-9D983CFA0180}" type="pres">
      <dgm:prSet presAssocID="{C105E909-D3B7-4565-AF37-85F92EE09C0E}" presName="tx1" presStyleLbl="revTx" presStyleIdx="3" presStyleCnt="5"/>
      <dgm:spPr/>
    </dgm:pt>
    <dgm:pt modelId="{9FE442CA-F36D-CE49-BD09-719BD96EA672}" type="pres">
      <dgm:prSet presAssocID="{C105E909-D3B7-4565-AF37-85F92EE09C0E}" presName="vert1" presStyleCnt="0"/>
      <dgm:spPr/>
    </dgm:pt>
    <dgm:pt modelId="{AA71F91E-CF99-8B44-B6A3-DEA8ECC3FC6D}" type="pres">
      <dgm:prSet presAssocID="{AE699608-1A91-464E-8155-6287945C075E}" presName="thickLine" presStyleLbl="alignNode1" presStyleIdx="4" presStyleCnt="5"/>
      <dgm:spPr/>
    </dgm:pt>
    <dgm:pt modelId="{742E5A31-6565-9247-941B-C46232A67F47}" type="pres">
      <dgm:prSet presAssocID="{AE699608-1A91-464E-8155-6287945C075E}" presName="horz1" presStyleCnt="0"/>
      <dgm:spPr/>
    </dgm:pt>
    <dgm:pt modelId="{E1DE38E4-9D16-CF4F-A890-4488CDFD08E9}" type="pres">
      <dgm:prSet presAssocID="{AE699608-1A91-464E-8155-6287945C075E}" presName="tx1" presStyleLbl="revTx" presStyleIdx="4" presStyleCnt="5"/>
      <dgm:spPr/>
    </dgm:pt>
    <dgm:pt modelId="{09A34768-4F4D-A248-A6E0-EA6D6786B029}" type="pres">
      <dgm:prSet presAssocID="{AE699608-1A91-464E-8155-6287945C075E}" presName="vert1" presStyleCnt="0"/>
      <dgm:spPr/>
    </dgm:pt>
  </dgm:ptLst>
  <dgm:cxnLst>
    <dgm:cxn modelId="{4DF72908-356F-B946-BFC9-7ED148057C76}" type="presOf" srcId="{0AE91595-BE83-422E-A071-F57E05C97CD8}" destId="{60D65F1C-4747-CB44-B680-92A77B96E079}" srcOrd="0" destOrd="0" presId="urn:microsoft.com/office/officeart/2008/layout/LinedList"/>
    <dgm:cxn modelId="{497DA128-B2D2-4CAA-806F-C17C27D07658}" srcId="{0AE91595-BE83-422E-A071-F57E05C97CD8}" destId="{AE699608-1A91-464E-8155-6287945C075E}" srcOrd="4" destOrd="0" parTransId="{4E33F37F-4481-4AD8-8937-B1C6C28CD0A7}" sibTransId="{2AB7EB20-56F8-47BE-8580-DB73AA947334}"/>
    <dgm:cxn modelId="{64B6C554-5546-41AC-99C2-8B3908133965}" srcId="{0AE91595-BE83-422E-A071-F57E05C97CD8}" destId="{ABC42A57-1DB5-4079-88F3-575F826E07EB}" srcOrd="1" destOrd="0" parTransId="{E642CEF4-E873-4219-8C72-CA5731F78484}" sibTransId="{2F0E7472-4B8B-4480-8021-18DD4E4CF6E7}"/>
    <dgm:cxn modelId="{E1A01D59-6B6B-4A9E-8F3E-8367A347EEDA}" srcId="{0AE91595-BE83-422E-A071-F57E05C97CD8}" destId="{A4276CF8-F780-4DEE-8338-92DFC25548A7}" srcOrd="2" destOrd="0" parTransId="{3587946B-D8A4-4DC6-BE28-1967253C06B1}" sibTransId="{4C2EC333-934B-4969-81FC-06494CEFA421}"/>
    <dgm:cxn modelId="{4287A26A-FFEB-8147-B402-0CFF765228EA}" type="presOf" srcId="{C105E909-D3B7-4565-AF37-85F92EE09C0E}" destId="{30082DEA-842A-C447-82C6-9D983CFA0180}" srcOrd="0" destOrd="0" presId="urn:microsoft.com/office/officeart/2008/layout/LinedList"/>
    <dgm:cxn modelId="{A6CFD28A-97EE-4CF6-BBA5-3D875BDC5C67}" srcId="{0AE91595-BE83-422E-A071-F57E05C97CD8}" destId="{C105E909-D3B7-4565-AF37-85F92EE09C0E}" srcOrd="3" destOrd="0" parTransId="{DCFB86F9-8D36-407B-98DA-85C466C91794}" sibTransId="{3A0E3BDB-82D9-4632-85C6-B14E340C2226}"/>
    <dgm:cxn modelId="{55B2CAAC-833D-D44C-B718-27E69F29CA14}" type="presOf" srcId="{A4276CF8-F780-4DEE-8338-92DFC25548A7}" destId="{2854AD9E-09A8-BF49-8952-8D2C09A6C49C}" srcOrd="0" destOrd="0" presId="urn:microsoft.com/office/officeart/2008/layout/LinedList"/>
    <dgm:cxn modelId="{085ABDB1-F197-E349-B7DE-DD36263330F7}" type="presOf" srcId="{AE699608-1A91-464E-8155-6287945C075E}" destId="{E1DE38E4-9D16-CF4F-A890-4488CDFD08E9}" srcOrd="0" destOrd="0" presId="urn:microsoft.com/office/officeart/2008/layout/LinedList"/>
    <dgm:cxn modelId="{CE24C2C3-F96A-704B-BA46-3598FFC7CE1E}" type="presOf" srcId="{ABC42A57-1DB5-4079-88F3-575F826E07EB}" destId="{6A20965C-5714-424B-A668-2D8A60A00699}" srcOrd="0" destOrd="0" presId="urn:microsoft.com/office/officeart/2008/layout/LinedList"/>
    <dgm:cxn modelId="{47C467D2-3F01-7F41-BF9F-6945E8127189}" type="presOf" srcId="{55D62AC4-6F1A-41FD-ABD6-C409A77B8CCE}" destId="{79B90125-553C-5C4A-A0F1-BD3CA1538B64}" srcOrd="0" destOrd="0" presId="urn:microsoft.com/office/officeart/2008/layout/LinedList"/>
    <dgm:cxn modelId="{089E70E6-12D4-432F-B8B0-A4C6084F8E8B}" srcId="{0AE91595-BE83-422E-A071-F57E05C97CD8}" destId="{55D62AC4-6F1A-41FD-ABD6-C409A77B8CCE}" srcOrd="0" destOrd="0" parTransId="{7E2D41D1-B8F2-4B07-AA49-696EDE798181}" sibTransId="{5193978A-BBC1-4169-ADFF-E5A3B33DD425}"/>
    <dgm:cxn modelId="{074265A1-43F2-814C-9938-7726EA1CFB5C}" type="presParOf" srcId="{60D65F1C-4747-CB44-B680-92A77B96E079}" destId="{F5F3C3EB-FCA8-AE48-96A6-133F0EB8AFC3}" srcOrd="0" destOrd="0" presId="urn:microsoft.com/office/officeart/2008/layout/LinedList"/>
    <dgm:cxn modelId="{E7588A50-60D0-EC4D-8E49-1ABF531C2513}" type="presParOf" srcId="{60D65F1C-4747-CB44-B680-92A77B96E079}" destId="{54C11493-678E-A147-A8A0-1027BE424D61}" srcOrd="1" destOrd="0" presId="urn:microsoft.com/office/officeart/2008/layout/LinedList"/>
    <dgm:cxn modelId="{64F7F12B-E919-DC4D-8404-A8B3F13596C7}" type="presParOf" srcId="{54C11493-678E-A147-A8A0-1027BE424D61}" destId="{79B90125-553C-5C4A-A0F1-BD3CA1538B64}" srcOrd="0" destOrd="0" presId="urn:microsoft.com/office/officeart/2008/layout/LinedList"/>
    <dgm:cxn modelId="{89AC4D46-7073-D94C-89E9-9F8C321C618C}" type="presParOf" srcId="{54C11493-678E-A147-A8A0-1027BE424D61}" destId="{D6CDFCF8-C0F6-0B48-BBBD-3E18AC880FB9}" srcOrd="1" destOrd="0" presId="urn:microsoft.com/office/officeart/2008/layout/LinedList"/>
    <dgm:cxn modelId="{3FFFB77C-075E-0C4C-A05C-7969196D1E80}" type="presParOf" srcId="{60D65F1C-4747-CB44-B680-92A77B96E079}" destId="{D6B738FC-0222-F44C-B435-0AF33C8F58C4}" srcOrd="2" destOrd="0" presId="urn:microsoft.com/office/officeart/2008/layout/LinedList"/>
    <dgm:cxn modelId="{E5869A1A-C118-2E4F-9499-B26A5A92806A}" type="presParOf" srcId="{60D65F1C-4747-CB44-B680-92A77B96E079}" destId="{3EEE2587-137F-2140-9F45-EB728F0ABB35}" srcOrd="3" destOrd="0" presId="urn:microsoft.com/office/officeart/2008/layout/LinedList"/>
    <dgm:cxn modelId="{BC5DDC11-955C-C241-8AA8-B50915D4AC65}" type="presParOf" srcId="{3EEE2587-137F-2140-9F45-EB728F0ABB35}" destId="{6A20965C-5714-424B-A668-2D8A60A00699}" srcOrd="0" destOrd="0" presId="urn:microsoft.com/office/officeart/2008/layout/LinedList"/>
    <dgm:cxn modelId="{916DDD86-F187-CC40-A48D-D97465966842}" type="presParOf" srcId="{3EEE2587-137F-2140-9F45-EB728F0ABB35}" destId="{056E57DD-EE82-4B4B-B9A7-04E7936F8153}" srcOrd="1" destOrd="0" presId="urn:microsoft.com/office/officeart/2008/layout/LinedList"/>
    <dgm:cxn modelId="{6584340C-1CFD-AE40-A950-EBCB70C9F9DB}" type="presParOf" srcId="{60D65F1C-4747-CB44-B680-92A77B96E079}" destId="{EBBAAB07-ADCA-A54B-901A-2EFDF4D72714}" srcOrd="4" destOrd="0" presId="urn:microsoft.com/office/officeart/2008/layout/LinedList"/>
    <dgm:cxn modelId="{D535C6A5-F6F2-9445-8DE6-4CEF0385DB87}" type="presParOf" srcId="{60D65F1C-4747-CB44-B680-92A77B96E079}" destId="{BE0A5628-0CEB-ED45-8A9D-3CCE0F62EDD7}" srcOrd="5" destOrd="0" presId="urn:microsoft.com/office/officeart/2008/layout/LinedList"/>
    <dgm:cxn modelId="{54A19AB9-E805-4A46-9295-ACE8EE24AEE0}" type="presParOf" srcId="{BE0A5628-0CEB-ED45-8A9D-3CCE0F62EDD7}" destId="{2854AD9E-09A8-BF49-8952-8D2C09A6C49C}" srcOrd="0" destOrd="0" presId="urn:microsoft.com/office/officeart/2008/layout/LinedList"/>
    <dgm:cxn modelId="{A7D6C0EA-BEBD-8541-852D-A58D81D158BE}" type="presParOf" srcId="{BE0A5628-0CEB-ED45-8A9D-3CCE0F62EDD7}" destId="{2F52FD00-A4E1-DA4F-B8FF-378A31F387C5}" srcOrd="1" destOrd="0" presId="urn:microsoft.com/office/officeart/2008/layout/LinedList"/>
    <dgm:cxn modelId="{6B8AC131-D49E-664B-BC9A-86F2EF31E796}" type="presParOf" srcId="{60D65F1C-4747-CB44-B680-92A77B96E079}" destId="{DD175B36-8FFA-BD44-A751-D5571F1A0819}" srcOrd="6" destOrd="0" presId="urn:microsoft.com/office/officeart/2008/layout/LinedList"/>
    <dgm:cxn modelId="{19C0FCA8-FF0A-7C42-A997-3266FC48BB5F}" type="presParOf" srcId="{60D65F1C-4747-CB44-B680-92A77B96E079}" destId="{87480921-DF16-5D45-AC71-B4F5A4D43559}" srcOrd="7" destOrd="0" presId="urn:microsoft.com/office/officeart/2008/layout/LinedList"/>
    <dgm:cxn modelId="{ECB95D59-9C40-2341-A87F-B70D1E29061D}" type="presParOf" srcId="{87480921-DF16-5D45-AC71-B4F5A4D43559}" destId="{30082DEA-842A-C447-82C6-9D983CFA0180}" srcOrd="0" destOrd="0" presId="urn:microsoft.com/office/officeart/2008/layout/LinedList"/>
    <dgm:cxn modelId="{8423DE6D-19F9-5849-BE39-9A6B2878E34C}" type="presParOf" srcId="{87480921-DF16-5D45-AC71-B4F5A4D43559}" destId="{9FE442CA-F36D-CE49-BD09-719BD96EA672}" srcOrd="1" destOrd="0" presId="urn:microsoft.com/office/officeart/2008/layout/LinedList"/>
    <dgm:cxn modelId="{26E23964-E7AA-234C-B492-72286ECE0E1A}" type="presParOf" srcId="{60D65F1C-4747-CB44-B680-92A77B96E079}" destId="{AA71F91E-CF99-8B44-B6A3-DEA8ECC3FC6D}" srcOrd="8" destOrd="0" presId="urn:microsoft.com/office/officeart/2008/layout/LinedList"/>
    <dgm:cxn modelId="{60B114A8-AACC-9B41-A347-4BE4D37FF770}" type="presParOf" srcId="{60D65F1C-4747-CB44-B680-92A77B96E079}" destId="{742E5A31-6565-9247-941B-C46232A67F47}" srcOrd="9" destOrd="0" presId="urn:microsoft.com/office/officeart/2008/layout/LinedList"/>
    <dgm:cxn modelId="{65EC0B69-7FEA-6E46-AA11-DDE815E0164C}" type="presParOf" srcId="{742E5A31-6565-9247-941B-C46232A67F47}" destId="{E1DE38E4-9D16-CF4F-A890-4488CDFD08E9}" srcOrd="0" destOrd="0" presId="urn:microsoft.com/office/officeart/2008/layout/LinedList"/>
    <dgm:cxn modelId="{28C81CD5-7183-2645-9CA1-3149CAA8A663}" type="presParOf" srcId="{742E5A31-6565-9247-941B-C46232A67F47}" destId="{09A34768-4F4D-A248-A6E0-EA6D6786B02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1AAAA-C749-884B-A9E7-2E7C8F02547E}">
      <dsp:nvSpPr>
        <dsp:cNvPr id="0" name=""/>
        <dsp:cNvSpPr/>
      </dsp:nvSpPr>
      <dsp:spPr>
        <a:xfrm>
          <a:off x="744537" y="0"/>
          <a:ext cx="4327525" cy="432752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E2FFAC-8133-6E41-A09B-AC2702E5D628}">
      <dsp:nvSpPr>
        <dsp:cNvPr id="0" name=""/>
        <dsp:cNvSpPr/>
      </dsp:nvSpPr>
      <dsp:spPr>
        <a:xfrm>
          <a:off x="1155652" y="411114"/>
          <a:ext cx="1687734" cy="1687734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Local production</a:t>
          </a:r>
        </a:p>
      </dsp:txBody>
      <dsp:txXfrm>
        <a:off x="1238040" y="493502"/>
        <a:ext cx="1522958" cy="1522958"/>
      </dsp:txXfrm>
    </dsp:sp>
    <dsp:sp modelId="{FEF0A0C3-BFE7-6D4E-9A65-72ADECB48CD2}">
      <dsp:nvSpPr>
        <dsp:cNvPr id="0" name=""/>
        <dsp:cNvSpPr/>
      </dsp:nvSpPr>
      <dsp:spPr>
        <a:xfrm>
          <a:off x="2973212" y="411114"/>
          <a:ext cx="1687734" cy="1687734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3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Local storage</a:t>
          </a:r>
        </a:p>
      </dsp:txBody>
      <dsp:txXfrm>
        <a:off x="3055600" y="493502"/>
        <a:ext cx="1522958" cy="1522958"/>
      </dsp:txXfrm>
    </dsp:sp>
    <dsp:sp modelId="{D3269407-5333-184C-807F-9950C47064DA}">
      <dsp:nvSpPr>
        <dsp:cNvPr id="0" name=""/>
        <dsp:cNvSpPr/>
      </dsp:nvSpPr>
      <dsp:spPr>
        <a:xfrm>
          <a:off x="1155652" y="2228675"/>
          <a:ext cx="1687734" cy="1687734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4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Local control</a:t>
          </a:r>
        </a:p>
      </dsp:txBody>
      <dsp:txXfrm>
        <a:off x="1238040" y="2311063"/>
        <a:ext cx="1522958" cy="1522958"/>
      </dsp:txXfrm>
    </dsp:sp>
    <dsp:sp modelId="{D3C6CD27-B1CB-4E4E-84BD-3869855ECEC8}">
      <dsp:nvSpPr>
        <dsp:cNvPr id="0" name=""/>
        <dsp:cNvSpPr/>
      </dsp:nvSpPr>
      <dsp:spPr>
        <a:xfrm>
          <a:off x="2973212" y="2228675"/>
          <a:ext cx="1687734" cy="1687734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Local benefits</a:t>
          </a:r>
        </a:p>
      </dsp:txBody>
      <dsp:txXfrm>
        <a:off x="3055600" y="2311063"/>
        <a:ext cx="1522958" cy="1522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3C3EB-FCA8-AE48-96A6-133F0EB8AFC3}">
      <dsp:nvSpPr>
        <dsp:cNvPr id="0" name=""/>
        <dsp:cNvSpPr/>
      </dsp:nvSpPr>
      <dsp:spPr>
        <a:xfrm>
          <a:off x="0" y="443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90125-553C-5C4A-A0F1-BD3CA1538B64}">
      <dsp:nvSpPr>
        <dsp:cNvPr id="0" name=""/>
        <dsp:cNvSpPr/>
      </dsp:nvSpPr>
      <dsp:spPr>
        <a:xfrm>
          <a:off x="0" y="443"/>
          <a:ext cx="10554574" cy="72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There is an emerging physical distribution problem that is worrying the utilities.</a:t>
          </a:r>
          <a:endParaRPr lang="en-US" sz="1700" kern="1200"/>
        </a:p>
      </dsp:txBody>
      <dsp:txXfrm>
        <a:off x="0" y="443"/>
        <a:ext cx="10554574" cy="727124"/>
      </dsp:txXfrm>
    </dsp:sp>
    <dsp:sp modelId="{D6B738FC-0222-F44C-B435-0AF33C8F58C4}">
      <dsp:nvSpPr>
        <dsp:cNvPr id="0" name=""/>
        <dsp:cNvSpPr/>
      </dsp:nvSpPr>
      <dsp:spPr>
        <a:xfrm>
          <a:off x="0" y="727568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0965C-5714-424B-A668-2D8A60A00699}">
      <dsp:nvSpPr>
        <dsp:cNvPr id="0" name=""/>
        <dsp:cNvSpPr/>
      </dsp:nvSpPr>
      <dsp:spPr>
        <a:xfrm>
          <a:off x="0" y="727568"/>
          <a:ext cx="10554574" cy="72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PG&amp;E does have a microgrid effort and recognizes changes are required.</a:t>
          </a:r>
          <a:endParaRPr lang="en-US" sz="1700" kern="1200"/>
        </a:p>
      </dsp:txBody>
      <dsp:txXfrm>
        <a:off x="0" y="727568"/>
        <a:ext cx="10554574" cy="727124"/>
      </dsp:txXfrm>
    </dsp:sp>
    <dsp:sp modelId="{EBBAAB07-ADCA-A54B-901A-2EFDF4D72714}">
      <dsp:nvSpPr>
        <dsp:cNvPr id="0" name=""/>
        <dsp:cNvSpPr/>
      </dsp:nvSpPr>
      <dsp:spPr>
        <a:xfrm>
          <a:off x="0" y="1454693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4AD9E-09A8-BF49-8952-8D2C09A6C49C}">
      <dsp:nvSpPr>
        <dsp:cNvPr id="0" name=""/>
        <dsp:cNvSpPr/>
      </dsp:nvSpPr>
      <dsp:spPr>
        <a:xfrm>
          <a:off x="0" y="1454693"/>
          <a:ext cx="10554574" cy="72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Sonoma Clean Power is looking at how we can take advantage of all the solar we currently get without having to transmit it back to PG&amp;E.</a:t>
          </a:r>
          <a:endParaRPr lang="en-US" sz="1700" kern="1200"/>
        </a:p>
      </dsp:txBody>
      <dsp:txXfrm>
        <a:off x="0" y="1454693"/>
        <a:ext cx="10554574" cy="727124"/>
      </dsp:txXfrm>
    </dsp:sp>
    <dsp:sp modelId="{DD175B36-8FFA-BD44-A751-D5571F1A0819}">
      <dsp:nvSpPr>
        <dsp:cNvPr id="0" name=""/>
        <dsp:cNvSpPr/>
      </dsp:nvSpPr>
      <dsp:spPr>
        <a:xfrm>
          <a:off x="0" y="2181817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82DEA-842A-C447-82C6-9D983CFA0180}">
      <dsp:nvSpPr>
        <dsp:cNvPr id="0" name=""/>
        <dsp:cNvSpPr/>
      </dsp:nvSpPr>
      <dsp:spPr>
        <a:xfrm>
          <a:off x="0" y="2181817"/>
          <a:ext cx="10554574" cy="72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Current tarif</a:t>
          </a:r>
          <a:r>
            <a:rPr lang="en-US" sz="1700" kern="1200"/>
            <a:t>f </a:t>
          </a:r>
          <a:r>
            <a:rPr lang="en-US" sz="1700" b="0" i="0" kern="1200"/>
            <a:t>structures and regulations protect the regulated monopolies' business, making community energy financially unfavorable (need for more engagement from municipal officials).</a:t>
          </a:r>
          <a:endParaRPr lang="en-US" sz="1700" kern="1200"/>
        </a:p>
      </dsp:txBody>
      <dsp:txXfrm>
        <a:off x="0" y="2181817"/>
        <a:ext cx="10554574" cy="727124"/>
      </dsp:txXfrm>
    </dsp:sp>
    <dsp:sp modelId="{AA71F91E-CF99-8B44-B6A3-DEA8ECC3FC6D}">
      <dsp:nvSpPr>
        <dsp:cNvPr id="0" name=""/>
        <dsp:cNvSpPr/>
      </dsp:nvSpPr>
      <dsp:spPr>
        <a:xfrm>
          <a:off x="0" y="2908942"/>
          <a:ext cx="105545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E38E4-9D16-CF4F-A890-4488CDFD08E9}">
      <dsp:nvSpPr>
        <dsp:cNvPr id="0" name=""/>
        <dsp:cNvSpPr/>
      </dsp:nvSpPr>
      <dsp:spPr>
        <a:xfrm>
          <a:off x="0" y="2908942"/>
          <a:ext cx="10554574" cy="727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Need for more creative ways to increase EV daytime charging when solar power production is highest.</a:t>
          </a:r>
          <a:endParaRPr lang="en-US" sz="1700" kern="1200" dirty="0"/>
        </a:p>
      </dsp:txBody>
      <dsp:txXfrm>
        <a:off x="0" y="2908942"/>
        <a:ext cx="10554574" cy="727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10/3/22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C201D-A8B8-E85E-2E91-950A2799A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032918"/>
            <a:ext cx="5452533" cy="4792165"/>
          </a:xfrm>
          <a:effectLst/>
        </p:spPr>
        <p:txBody>
          <a:bodyPr anchor="ctr">
            <a:normAutofit/>
          </a:bodyPr>
          <a:lstStyle/>
          <a:p>
            <a:r>
              <a:rPr lang="en-US" sz="6600" dirty="0">
                <a:solidFill>
                  <a:schemeClr val="accent1"/>
                </a:solidFill>
              </a:rPr>
              <a:t>The people have spoken!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(and continue 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to speak)</a:t>
            </a:r>
            <a:endParaRPr lang="en-US" sz="6600" dirty="0">
              <a:solidFill>
                <a:schemeClr val="accent1"/>
              </a:solidFill>
            </a:endParaRP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A06DA-71EF-0963-9C55-867AFA459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2281574"/>
            <a:ext cx="3994015" cy="2294852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2800"/>
              <a:t>Sebastopol Climate Action Committee report to City Council</a:t>
            </a:r>
          </a:p>
          <a:p>
            <a:pPr algn="ctr"/>
            <a:r>
              <a:rPr lang="en-US" sz="2800"/>
              <a:t>October 5, 2022</a:t>
            </a:r>
          </a:p>
        </p:txBody>
      </p:sp>
    </p:spTree>
    <p:extLst>
      <p:ext uri="{BB962C8B-B14F-4D97-AF65-F5344CB8AC3E}">
        <p14:creationId xmlns:p14="http://schemas.microsoft.com/office/powerpoint/2010/main" val="376562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0007-A2AE-FBDB-6474-288DD29B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Action Framework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A93A8C13-B565-7A47-37D6-E97DBC76A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6094" y="2222499"/>
            <a:ext cx="6248454" cy="39540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9DBCC6-2561-8540-3046-41D74E815C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57910">
            <a:off x="7808143" y="370570"/>
            <a:ext cx="1904357" cy="2396579"/>
          </a:xfrm>
          <a:prstGeom prst="rect">
            <a:avLst/>
          </a:prstGeom>
          <a:ln>
            <a:solidFill>
              <a:schemeClr val="tx1">
                <a:alpha val="99000"/>
              </a:schemeClr>
            </a:solidFill>
          </a:ln>
          <a:effectLst>
            <a:outerShdw blurRad="50800" dist="101600" dir="5400000" sx="7000" sy="7000" algn="ctr" rotWithShape="0">
              <a:schemeClr val="tx1">
                <a:alpha val="43000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4B844D-E4C2-C359-8FF4-9824D9B08B70}"/>
              </a:ext>
            </a:extLst>
          </p:cNvPr>
          <p:cNvSpPr txBox="1"/>
          <p:nvPr/>
        </p:nvSpPr>
        <p:spPr>
          <a:xfrm>
            <a:off x="381268" y="2426017"/>
            <a:ext cx="481183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Extensive public engagement process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Appendix contains the details of what actions could move Sebastopol toward carbon neutrality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CAC prioritizing actions on basis of impact and feasibility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42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DF86-A907-1FCA-F25B-39F82C76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get there?</a:t>
            </a:r>
          </a:p>
        </p:txBody>
      </p:sp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508ACA8-8410-75A7-5F5E-7C0F155416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482552">
            <a:off x="6873408" y="684248"/>
            <a:ext cx="4586322" cy="5309291"/>
          </a:xfrm>
        </p:spPr>
      </p:pic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C23A08D8-48C2-F8AC-619F-CE94E1F3D3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20979412">
            <a:off x="654098" y="2395027"/>
            <a:ext cx="6005493" cy="4328777"/>
          </a:xfrm>
        </p:spPr>
      </p:pic>
    </p:spTree>
    <p:extLst>
      <p:ext uri="{BB962C8B-B14F-4D97-AF65-F5344CB8AC3E}">
        <p14:creationId xmlns:p14="http://schemas.microsoft.com/office/powerpoint/2010/main" val="144847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E9A803-5DC7-D11B-E0D1-0545E969D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Upcoming: electrification survey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74F1F8-962D-4FF5-B378-D9D2FFDF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B392B-F7BF-3562-D9FD-3489EB789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866" y="5469177"/>
            <a:ext cx="4846386" cy="1380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Energy working group project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01CDB4-05E2-481A-9165-2455B6FE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93C43E0F-EC0A-4928-BA40-42313C09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A2E85B17-828E-9E92-0FD5-8FB9ECBABE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12118" y="1330882"/>
            <a:ext cx="5630441" cy="416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43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17EF-E866-A80E-27B9-508FCBE90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want clean energy!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27C60-EB42-DC6F-AA45-6146053E6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Outreach to other organizations (AIA, green building council, RCPA ) to try to initiate a green building tour next spring, somewhat on the model of garden tours, to get people excited about upgrading their buildings. 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FFFFF"/>
                </a:solidFill>
                <a:latin typeface="Helvetica" pitchFamily="2" charset="0"/>
              </a:rPr>
              <a:t>R</a:t>
            </a:r>
            <a:r>
              <a:rPr lang="en-US" b="0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ecommendations on changes to the municipal code to provide enforceable and clear green building and energy </a:t>
            </a:r>
            <a:r>
              <a:rPr lang="en-US" dirty="0">
                <a:solidFill>
                  <a:srgbClr val="FFFFFF"/>
                </a:solidFill>
                <a:latin typeface="Helvetica" pitchFamily="2" charset="0"/>
              </a:rPr>
              <a:t>sections.</a:t>
            </a:r>
          </a:p>
          <a:p>
            <a:endParaRPr lang="en-US" dirty="0">
              <a:solidFill>
                <a:srgbClr val="FFFFFF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Helvetica" pitchFamily="2" charset="0"/>
              </a:rPr>
              <a:t>Energy working group meetings with Sonoma Clean Power, PG&amp;E and other Sonoma County communities to explore how to introduce community energy.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0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3322B77-FA16-4D4E-BAA6-811C61DB3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A6EF34F-3BAD-4CD8-B05E-03BA773A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050631" y="1050634"/>
            <a:ext cx="6857997" cy="4756735"/>
          </a:xfrm>
          <a:custGeom>
            <a:avLst/>
            <a:gdLst>
              <a:gd name="connsiteX0" fmla="*/ 6857997 w 6857997"/>
              <a:gd name="connsiteY0" fmla="*/ 0 h 4756735"/>
              <a:gd name="connsiteX1" fmla="*/ 6857997 w 6857997"/>
              <a:gd name="connsiteY1" fmla="*/ 4458285 h 4756735"/>
              <a:gd name="connsiteX2" fmla="*/ 4861980 w 6857997"/>
              <a:gd name="connsiteY2" fmla="*/ 4458285 h 4756735"/>
              <a:gd name="connsiteX3" fmla="*/ 4480980 w 6857997"/>
              <a:gd name="connsiteY3" fmla="*/ 4744036 h 4756735"/>
              <a:gd name="connsiteX4" fmla="*/ 4472514 w 6857997"/>
              <a:gd name="connsiteY4" fmla="*/ 4747210 h 4756735"/>
              <a:gd name="connsiteX5" fmla="*/ 4459814 w 6857997"/>
              <a:gd name="connsiteY5" fmla="*/ 4751973 h 4756735"/>
              <a:gd name="connsiteX6" fmla="*/ 4447114 w 6857997"/>
              <a:gd name="connsiteY6" fmla="*/ 4756735 h 4756735"/>
              <a:gd name="connsiteX7" fmla="*/ 4436530 w 6857997"/>
              <a:gd name="connsiteY7" fmla="*/ 4756735 h 4756735"/>
              <a:gd name="connsiteX8" fmla="*/ 4423830 w 6857997"/>
              <a:gd name="connsiteY8" fmla="*/ 4756735 h 4756735"/>
              <a:gd name="connsiteX9" fmla="*/ 4413247 w 6857997"/>
              <a:gd name="connsiteY9" fmla="*/ 4751973 h 4756735"/>
              <a:gd name="connsiteX10" fmla="*/ 4400547 w 6857997"/>
              <a:gd name="connsiteY10" fmla="*/ 4747210 h 4756735"/>
              <a:gd name="connsiteX11" fmla="*/ 4392080 w 6857997"/>
              <a:gd name="connsiteY11" fmla="*/ 4744036 h 4756735"/>
              <a:gd name="connsiteX12" fmla="*/ 4011080 w 6857997"/>
              <a:gd name="connsiteY12" fmla="*/ 4458285 h 4756735"/>
              <a:gd name="connsiteX13" fmla="*/ 0 w 6857997"/>
              <a:gd name="connsiteY13" fmla="*/ 4458285 h 4756735"/>
              <a:gd name="connsiteX14" fmla="*/ 1 w 6857997"/>
              <a:gd name="connsiteY14" fmla="*/ 0 h 475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7997" h="4756735">
                <a:moveTo>
                  <a:pt x="6857997" y="0"/>
                </a:moveTo>
                <a:lnTo>
                  <a:pt x="6857997" y="4458285"/>
                </a:lnTo>
                <a:lnTo>
                  <a:pt x="4861980" y="4458285"/>
                </a:lnTo>
                <a:lnTo>
                  <a:pt x="4480980" y="4744036"/>
                </a:lnTo>
                <a:lnTo>
                  <a:pt x="4472514" y="4747210"/>
                </a:lnTo>
                <a:lnTo>
                  <a:pt x="4459814" y="4751973"/>
                </a:lnTo>
                <a:lnTo>
                  <a:pt x="4447114" y="4756735"/>
                </a:lnTo>
                <a:lnTo>
                  <a:pt x="4436530" y="4756735"/>
                </a:lnTo>
                <a:lnTo>
                  <a:pt x="4423830" y="4756735"/>
                </a:lnTo>
                <a:lnTo>
                  <a:pt x="4413247" y="4751973"/>
                </a:lnTo>
                <a:lnTo>
                  <a:pt x="4400547" y="4747210"/>
                </a:lnTo>
                <a:lnTo>
                  <a:pt x="4392080" y="4744036"/>
                </a:lnTo>
                <a:lnTo>
                  <a:pt x="4011080" y="4458285"/>
                </a:lnTo>
                <a:lnTo>
                  <a:pt x="0" y="445828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A8841-4194-882A-EB8A-0F9BFAA36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4" y="1918252"/>
            <a:ext cx="3365439" cy="39976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What is community energy?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86E9EE90-1584-1B3A-59B7-C7D644E70B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3909035"/>
              </p:ext>
            </p:extLst>
          </p:nvPr>
        </p:nvGraphicFramePr>
        <p:xfrm>
          <a:off x="5556250" y="1262063"/>
          <a:ext cx="581660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194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14D19-08B9-6189-FE8A-90C68977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want resilience!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8D3C0E-97CB-E449-173C-FCD132D39D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059610"/>
              </p:ext>
            </p:extLst>
          </p:nvPr>
        </p:nvGraphicFramePr>
        <p:xfrm>
          <a:off x="810000" y="2479462"/>
          <a:ext cx="10554574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867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EBBCB-7AED-FE61-6A9E-37C9579E8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>
            <a:normAutofit/>
          </a:bodyPr>
          <a:lstStyle/>
          <a:p>
            <a:r>
              <a:rPr lang="en-US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1E46F-8B49-B505-C4B2-7E2696C0E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351209" cy="3636511"/>
          </a:xfrm>
        </p:spPr>
        <p:txBody>
          <a:bodyPr>
            <a:normAutofit/>
          </a:bodyPr>
          <a:lstStyle/>
          <a:p>
            <a:r>
              <a:rPr lang="en-US" dirty="0"/>
              <a:t>CAC will develop a work plan for the next 12 months at the October 26 meeting.</a:t>
            </a:r>
          </a:p>
          <a:p>
            <a:r>
              <a:rPr lang="en-US" dirty="0"/>
              <a:t>So much more! We’ll be back.</a:t>
            </a:r>
          </a:p>
          <a:p>
            <a:r>
              <a:rPr lang="en-US" dirty="0"/>
              <a:t>Seats open! Looking for a few new members…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524A27-B6C0-41EA-ABCB-AA2E61FC0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F3FCE8DC-E7A6-4A8F-BB57-A87EC4B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ky, outdoor, person&#10;&#10;Description automatically generated">
            <a:extLst>
              <a:ext uri="{FF2B5EF4-FFF2-40B4-BE49-F238E27FC236}">
                <a16:creationId xmlns:a16="http://schemas.microsoft.com/office/drawing/2014/main" id="{FCA9454C-5CE3-AD96-C8EA-525C343AB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21" r="-4" b="3826"/>
          <a:stretch/>
        </p:blipFill>
        <p:spPr>
          <a:xfrm>
            <a:off x="7410517" y="1258529"/>
            <a:ext cx="3832042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53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tanding next to a pile of dirt&#10;&#10;Description automatically generated with low confidence">
            <a:extLst>
              <a:ext uri="{FF2B5EF4-FFF2-40B4-BE49-F238E27FC236}">
                <a16:creationId xmlns:a16="http://schemas.microsoft.com/office/drawing/2014/main" id="{23CBDBFB-4408-332A-2FA7-07B2481BD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640" b="1063"/>
          <a:stretch/>
        </p:blipFill>
        <p:spPr>
          <a:xfrm>
            <a:off x="1177931" y="4599466"/>
            <a:ext cx="3965570" cy="2031326"/>
          </a:xfrm>
          <a:effectLst>
            <a:outerShdw blurRad="50800" dir="14400000">
              <a:schemeClr val="tx1">
                <a:alpha val="40000"/>
              </a:schemeClr>
            </a:outerShdw>
            <a:softEdge rad="50800"/>
          </a:effectLst>
        </p:spPr>
      </p:pic>
      <p:pic>
        <p:nvPicPr>
          <p:cNvPr id="7" name="Picture 6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E6D62DA2-AD49-72B5-CFDA-F34B56706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effectLst>
            <a:outerShdw blurRad="50800" dist="101600" dir="5400000" sx="10000" sy="10000" algn="ctr" rotWithShape="0">
              <a:schemeClr val="tx1">
                <a:alpha val="43000"/>
              </a:schemeClr>
            </a:outerShdw>
            <a:softEdge rad="762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38797E-5BCA-5434-3EF0-2455DAE66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88" y="54680"/>
            <a:ext cx="6279111" cy="1549834"/>
          </a:xfrm>
        </p:spPr>
        <p:txBody>
          <a:bodyPr>
            <a:normAutofit fontScale="90000"/>
          </a:bodyPr>
          <a:lstStyle/>
          <a:p>
            <a:r>
              <a:rPr lang="en-US" i="0" u="none" strike="noStrike" dirty="0">
                <a:solidFill>
                  <a:srgbClr val="FFFFFF"/>
                </a:solidFill>
                <a:effectLst/>
              </a:rPr>
              <a:t>Thank you so much for doing the compost events!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BACC1-737C-FDE1-DF27-2660A12FE58F}"/>
              </a:ext>
            </a:extLst>
          </p:cNvPr>
          <p:cNvSpPr txBox="1"/>
          <p:nvPr/>
        </p:nvSpPr>
        <p:spPr>
          <a:xfrm>
            <a:off x="276965" y="2568141"/>
            <a:ext cx="65724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“My trees are going to be so happy"</a:t>
            </a:r>
            <a:br>
              <a:rPr lang="en-US" b="0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endParaRPr lang="en-US" b="0" i="0" u="none" strike="noStrike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"My vegetables have been doing so well since the compost from the last give away"</a:t>
            </a:r>
            <a:br>
              <a:rPr lang="en-US" b="0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endParaRPr lang="en-US" b="0" i="0" u="none" strike="noStrike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"Fall gardeners are the best!  So polite and nice" </a:t>
            </a:r>
            <a:br>
              <a:rPr lang="en-US" b="0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90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1471</TotalTime>
  <Words>364</Words>
  <Application>Microsoft Macintosh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Helvetica</vt:lpstr>
      <vt:lpstr>Wingdings 2</vt:lpstr>
      <vt:lpstr>Quotable</vt:lpstr>
      <vt:lpstr>The people have spoken! (and continue  to speak)</vt:lpstr>
      <vt:lpstr>Climate Action Framework</vt:lpstr>
      <vt:lpstr>How do we get there?</vt:lpstr>
      <vt:lpstr>Upcoming: electrification survey</vt:lpstr>
      <vt:lpstr>We want clean energy!</vt:lpstr>
      <vt:lpstr>What is community energy?</vt:lpstr>
      <vt:lpstr>We want resilience!</vt:lpstr>
      <vt:lpstr>What next?</vt:lpstr>
      <vt:lpstr>Thank you so much for doing the compost events!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people have spoken!</dc:title>
  <dc:creator>Kenna P Lee</dc:creator>
  <cp:lastModifiedBy>Kenna P Lee</cp:lastModifiedBy>
  <cp:revision>6</cp:revision>
  <dcterms:created xsi:type="dcterms:W3CDTF">2022-10-04T00:55:15Z</dcterms:created>
  <dcterms:modified xsi:type="dcterms:W3CDTF">2022-10-05T01:27:48Z</dcterms:modified>
</cp:coreProperties>
</file>